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72" r:id="rId1"/>
  </p:sldMasterIdLst>
  <p:notesMasterIdLst>
    <p:notesMasterId r:id="rId69"/>
  </p:notesMasterIdLst>
  <p:sldIdLst>
    <p:sldId id="343" r:id="rId2"/>
    <p:sldId id="344" r:id="rId3"/>
    <p:sldId id="314" r:id="rId4"/>
    <p:sldId id="313" r:id="rId5"/>
    <p:sldId id="312" r:id="rId6"/>
    <p:sldId id="291" r:id="rId7"/>
    <p:sldId id="292" r:id="rId8"/>
    <p:sldId id="293" r:id="rId9"/>
    <p:sldId id="294" r:id="rId10"/>
    <p:sldId id="323" r:id="rId11"/>
    <p:sldId id="345" r:id="rId12"/>
    <p:sldId id="324" r:id="rId13"/>
    <p:sldId id="321" r:id="rId14"/>
    <p:sldId id="322" r:id="rId15"/>
    <p:sldId id="330" r:id="rId16"/>
    <p:sldId id="333" r:id="rId17"/>
    <p:sldId id="331" r:id="rId18"/>
    <p:sldId id="332" r:id="rId19"/>
    <p:sldId id="340" r:id="rId20"/>
    <p:sldId id="341" r:id="rId21"/>
    <p:sldId id="349" r:id="rId22"/>
    <p:sldId id="348" r:id="rId23"/>
    <p:sldId id="350" r:id="rId24"/>
    <p:sldId id="347" r:id="rId25"/>
    <p:sldId id="258" r:id="rId26"/>
    <p:sldId id="301" r:id="rId27"/>
    <p:sldId id="302" r:id="rId28"/>
    <p:sldId id="303" r:id="rId29"/>
    <p:sldId id="304" r:id="rId30"/>
    <p:sldId id="305" r:id="rId31"/>
    <p:sldId id="306" r:id="rId32"/>
    <p:sldId id="307" r:id="rId33"/>
    <p:sldId id="308" r:id="rId34"/>
    <p:sldId id="309" r:id="rId35"/>
    <p:sldId id="310" r:id="rId36"/>
    <p:sldId id="311" r:id="rId37"/>
    <p:sldId id="315" r:id="rId38"/>
    <p:sldId id="317" r:id="rId39"/>
    <p:sldId id="316" r:id="rId40"/>
    <p:sldId id="342" r:id="rId41"/>
    <p:sldId id="352" r:id="rId42"/>
    <p:sldId id="327" r:id="rId43"/>
    <p:sldId id="328" r:id="rId44"/>
    <p:sldId id="329" r:id="rId45"/>
    <p:sldId id="289" r:id="rId46"/>
    <p:sldId id="318" r:id="rId47"/>
    <p:sldId id="288" r:id="rId48"/>
    <p:sldId id="326" r:id="rId49"/>
    <p:sldId id="290" r:id="rId50"/>
    <p:sldId id="325" r:id="rId51"/>
    <p:sldId id="299" r:id="rId52"/>
    <p:sldId id="354" r:id="rId53"/>
    <p:sldId id="355" r:id="rId54"/>
    <p:sldId id="357" r:id="rId55"/>
    <p:sldId id="356" r:id="rId56"/>
    <p:sldId id="358" r:id="rId57"/>
    <p:sldId id="359" r:id="rId58"/>
    <p:sldId id="360" r:id="rId59"/>
    <p:sldId id="361" r:id="rId60"/>
    <p:sldId id="362" r:id="rId61"/>
    <p:sldId id="363" r:id="rId62"/>
    <p:sldId id="337" r:id="rId63"/>
    <p:sldId id="338" r:id="rId64"/>
    <p:sldId id="336" r:id="rId65"/>
    <p:sldId id="335" r:id="rId66"/>
    <p:sldId id="353" r:id="rId67"/>
    <p:sldId id="319" r:id="rId6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4380"/>
    <p:restoredTop sz="91655" autoAdjust="0"/>
  </p:normalViewPr>
  <p:slideViewPr>
    <p:cSldViewPr>
      <p:cViewPr>
        <p:scale>
          <a:sx n="125" d="100"/>
          <a:sy n="125" d="100"/>
        </p:scale>
        <p:origin x="-264" y="66"/>
      </p:cViewPr>
      <p:guideLst>
        <p:guide orient="horz" pos="4319"/>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A8CDA09-9AB3-4B31-B418-A51F55664664}" type="datetimeFigureOut">
              <a:rPr lang="fa-IR" smtClean="0"/>
              <a:t>08/07/1435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94F9F8F-5006-4FD8-A624-BDAE3F87FA25}" type="slidenum">
              <a:rPr lang="fa-IR" smtClean="0"/>
              <a:t>‹#›</a:t>
            </a:fld>
            <a:endParaRPr lang="fa-IR"/>
          </a:p>
        </p:txBody>
      </p:sp>
    </p:spTree>
    <p:extLst>
      <p:ext uri="{BB962C8B-B14F-4D97-AF65-F5344CB8AC3E}">
        <p14:creationId xmlns:p14="http://schemas.microsoft.com/office/powerpoint/2010/main" val="242805461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394F9F8F-5006-4FD8-A624-BDAE3F87FA25}" type="slidenum">
              <a:rPr lang="fa-IR" smtClean="0"/>
              <a:t>6</a:t>
            </a:fld>
            <a:endParaRPr lang="fa-IR"/>
          </a:p>
        </p:txBody>
      </p:sp>
    </p:spTree>
    <p:extLst>
      <p:ext uri="{BB962C8B-B14F-4D97-AF65-F5344CB8AC3E}">
        <p14:creationId xmlns:p14="http://schemas.microsoft.com/office/powerpoint/2010/main" val="731319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394F9F8F-5006-4FD8-A624-BDAE3F87FA25}" type="slidenum">
              <a:rPr lang="fa-IR" smtClean="0"/>
              <a:t>17</a:t>
            </a:fld>
            <a:endParaRPr lang="fa-IR"/>
          </a:p>
        </p:txBody>
      </p:sp>
    </p:spTree>
    <p:extLst>
      <p:ext uri="{BB962C8B-B14F-4D97-AF65-F5344CB8AC3E}">
        <p14:creationId xmlns:p14="http://schemas.microsoft.com/office/powerpoint/2010/main" val="3538901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2B2D6CD-A38C-4E3F-BF7B-3DC98270C224}" type="datetimeFigureOut">
              <a:rPr lang="fa-IR" smtClean="0"/>
              <a:t>08/07/1435</a:t>
            </a:fld>
            <a:endParaRPr lang="fa-IR"/>
          </a:p>
        </p:txBody>
      </p:sp>
      <p:sp>
        <p:nvSpPr>
          <p:cNvPr id="17" name="Footer Placeholder 16"/>
          <p:cNvSpPr>
            <a:spLocks noGrp="1"/>
          </p:cNvSpPr>
          <p:nvPr>
            <p:ph type="ftr" sz="quarter" idx="11"/>
          </p:nvPr>
        </p:nvSpPr>
        <p:spPr/>
        <p:txBody>
          <a:bodyPr/>
          <a:lstStyle/>
          <a:p>
            <a:endParaRPr lang="fa-IR"/>
          </a:p>
        </p:txBody>
      </p:sp>
      <p:sp>
        <p:nvSpPr>
          <p:cNvPr id="29" name="Slide Number Placeholder 28"/>
          <p:cNvSpPr>
            <a:spLocks noGrp="1"/>
          </p:cNvSpPr>
          <p:nvPr>
            <p:ph type="sldNum" sz="quarter" idx="12"/>
          </p:nvPr>
        </p:nvSpPr>
        <p:spPr/>
        <p:txBody>
          <a:bodyPr/>
          <a:lstStyle/>
          <a:p>
            <a:fld id="{06840996-47BE-4F29-9E48-2322E0605154}" type="slidenum">
              <a:rPr lang="fa-IR" smtClean="0"/>
              <a:t>‹#›</a:t>
            </a:fld>
            <a:endParaRPr lang="fa-I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B2D6CD-A38C-4E3F-BF7B-3DC98270C224}" type="datetimeFigureOut">
              <a:rPr lang="fa-IR" smtClean="0"/>
              <a:t>08/07/1435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6840996-47BE-4F29-9E48-2322E0605154}" type="slidenum">
              <a:rPr lang="fa-IR" smtClean="0"/>
              <a:t>‹#›</a:t>
            </a:fld>
            <a:endParaRPr lang="fa-IR"/>
          </a:p>
        </p:txBody>
      </p:sp>
    </p:spTree>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B2D6CD-A38C-4E3F-BF7B-3DC98270C224}" type="datetimeFigureOut">
              <a:rPr lang="fa-IR" smtClean="0"/>
              <a:t>08/07/1435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6840996-47BE-4F29-9E48-2322E0605154}" type="slidenum">
              <a:rPr lang="fa-IR" smtClean="0"/>
              <a:t>‹#›</a:t>
            </a:fld>
            <a:endParaRPr lang="fa-IR"/>
          </a:p>
        </p:txBody>
      </p:sp>
    </p:spTree>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B2D6CD-A38C-4E3F-BF7B-3DC98270C224}" type="datetimeFigureOut">
              <a:rPr lang="fa-IR" smtClean="0"/>
              <a:t>08/07/1435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6840996-47BE-4F29-9E48-2322E0605154}" type="slidenum">
              <a:rPr lang="fa-IR" smtClean="0"/>
              <a:t>‹#›</a:t>
            </a:fld>
            <a:endParaRPr lang="fa-IR"/>
          </a:p>
        </p:txBody>
      </p:sp>
    </p:spTree>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2B2D6CD-A38C-4E3F-BF7B-3DC98270C224}" type="datetimeFigureOut">
              <a:rPr lang="fa-IR" smtClean="0"/>
              <a:t>08/07/1435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7924800" y="6416675"/>
            <a:ext cx="762000" cy="365125"/>
          </a:xfrm>
        </p:spPr>
        <p:txBody>
          <a:bodyPr/>
          <a:lstStyle/>
          <a:p>
            <a:fld id="{06840996-47BE-4F29-9E48-2322E0605154}"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B2D6CD-A38C-4E3F-BF7B-3DC98270C224}" type="datetimeFigureOut">
              <a:rPr lang="fa-IR" smtClean="0"/>
              <a:t>08/07/1435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6840996-47BE-4F29-9E48-2322E0605154}" type="slidenum">
              <a:rPr lang="fa-IR" smtClean="0"/>
              <a:t>‹#›</a:t>
            </a:fld>
            <a:endParaRPr lang="fa-IR"/>
          </a:p>
        </p:txBody>
      </p:sp>
    </p:spTree>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2B2D6CD-A38C-4E3F-BF7B-3DC98270C224}" type="datetimeFigureOut">
              <a:rPr lang="fa-IR" smtClean="0"/>
              <a:t>08/07/1435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06840996-47BE-4F29-9E48-2322E0605154}" type="slidenum">
              <a:rPr lang="fa-IR" smtClean="0"/>
              <a:t>‹#›</a:t>
            </a:fld>
            <a:endParaRPr lang="fa-IR"/>
          </a:p>
        </p:txBody>
      </p:sp>
    </p:spTree>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2B2D6CD-A38C-4E3F-BF7B-3DC98270C224}" type="datetimeFigureOut">
              <a:rPr lang="fa-IR" smtClean="0"/>
              <a:t>08/07/1435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06840996-47BE-4F29-9E48-2322E0605154}" type="slidenum">
              <a:rPr lang="fa-IR" smtClean="0"/>
              <a:t>‹#›</a:t>
            </a:fld>
            <a:endParaRPr lang="fa-IR"/>
          </a:p>
        </p:txBody>
      </p:sp>
    </p:spTree>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B2D6CD-A38C-4E3F-BF7B-3DC98270C224}" type="datetimeFigureOut">
              <a:rPr lang="fa-IR" smtClean="0"/>
              <a:t>08/07/1435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06840996-47BE-4F29-9E48-2322E0605154}" type="slidenum">
              <a:rPr lang="fa-IR" smtClean="0"/>
              <a:t>‹#›</a:t>
            </a:fld>
            <a:endParaRPr lang="fa-IR"/>
          </a:p>
        </p:txBody>
      </p:sp>
    </p:spTree>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B2D6CD-A38C-4E3F-BF7B-3DC98270C224}" type="datetimeFigureOut">
              <a:rPr lang="fa-IR" smtClean="0"/>
              <a:t>08/07/1435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6840996-47BE-4F29-9E48-2322E0605154}" type="slidenum">
              <a:rPr lang="fa-IR" smtClean="0"/>
              <a:t>‹#›</a:t>
            </a:fld>
            <a:endParaRPr lang="fa-IR"/>
          </a:p>
        </p:txBody>
      </p:sp>
    </p:spTree>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2B2D6CD-A38C-4E3F-BF7B-3DC98270C224}" type="datetimeFigureOut">
              <a:rPr lang="fa-IR" smtClean="0"/>
              <a:t>08/07/1435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6840996-47BE-4F29-9E48-2322E0605154}" type="slidenum">
              <a:rPr lang="fa-IR" smtClean="0"/>
              <a:t>‹#›</a:t>
            </a:fld>
            <a:endParaRPr lang="fa-IR"/>
          </a:p>
        </p:txBody>
      </p:sp>
    </p:spTree>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2B2D6CD-A38C-4E3F-BF7B-3DC98270C224}" type="datetimeFigureOut">
              <a:rPr lang="fa-IR" smtClean="0"/>
              <a:t>08/07/1435</a:t>
            </a:fld>
            <a:endParaRPr lang="fa-I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a-I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6840996-47BE-4F29-9E48-2322E0605154}" type="slidenum">
              <a:rPr lang="fa-IR" smtClean="0"/>
              <a:t>‹#›</a:t>
            </a:fld>
            <a:endParaRPr lang="fa-IR"/>
          </a:p>
        </p:txBody>
      </p:sp>
    </p:spTree>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hyperlink" Target="http://s1.cdn.autoevolution.com/images/news/v30m-jv-for-hybrid-electric-buses-announced-31165_1.jpg" TargetMode="Externa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www.blogcdn.com/green.autoblog.com/media/2009/03/smith-electric-newton-promo.jpg" TargetMode="External"/><Relationship Id="rId4" Type="http://schemas.openxmlformats.org/officeDocument/2006/relationships/image" Target="../media/image10.png"/></Relationships>
</file>

<file path=ppt/slides/_rels/slide6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332656"/>
            <a:ext cx="8496944" cy="6192688"/>
          </a:xfrm>
          <a:ln>
            <a:solidFill>
              <a:schemeClr val="tx1"/>
            </a:solidFill>
          </a:ln>
        </p:spPr>
        <p:style>
          <a:lnRef idx="1">
            <a:schemeClr val="accent1"/>
          </a:lnRef>
          <a:fillRef idx="3">
            <a:schemeClr val="accent1"/>
          </a:fillRef>
          <a:effectRef idx="2">
            <a:schemeClr val="accent1"/>
          </a:effectRef>
          <a:fontRef idx="minor">
            <a:schemeClr val="lt1"/>
          </a:fontRef>
        </p:style>
        <p:txBody>
          <a:bodyPr anchor="ctr" anchorCtr="0">
            <a:normAutofit/>
            <a:scene3d>
              <a:camera prst="orthographicFront"/>
              <a:lightRig rig="soft" dir="t">
                <a:rot lat="0" lon="0" rev="10800000"/>
              </a:lightRig>
            </a:scene3d>
            <a:sp3d>
              <a:bevelT w="27940" h="12700"/>
              <a:contourClr>
                <a:srgbClr val="DDDDDD"/>
              </a:contourClr>
            </a:sp3d>
          </a:bodyPr>
          <a:lstStyle/>
          <a:p>
            <a:r>
              <a:rPr lang="en-US" cap="none" spc="150" dirty="0" smtClean="0">
                <a:ln w="11430"/>
                <a:solidFill>
                  <a:srgbClr val="F8F8F8"/>
                </a:solidFill>
                <a:effectLst>
                  <a:outerShdw blurRad="25400" algn="tl" rotWithShape="0">
                    <a:srgbClr val="000000">
                      <a:alpha val="43000"/>
                    </a:srgbClr>
                  </a:outerShdw>
                </a:effectLst>
              </a:rPr>
              <a:t/>
            </a:r>
            <a:br>
              <a:rPr lang="en-US" cap="none" spc="150" dirty="0" smtClean="0">
                <a:ln w="11430"/>
                <a:solidFill>
                  <a:srgbClr val="F8F8F8"/>
                </a:solidFill>
                <a:effectLst>
                  <a:outerShdw blurRad="25400" algn="tl" rotWithShape="0">
                    <a:srgbClr val="000000">
                      <a:alpha val="43000"/>
                    </a:srgbClr>
                  </a:outerShdw>
                </a:effectLst>
              </a:rPr>
            </a:br>
            <a:r>
              <a:rPr lang="en-US" cap="none" spc="150" dirty="0" smtClean="0">
                <a:ln w="11430"/>
                <a:solidFill>
                  <a:srgbClr val="F8F8F8"/>
                </a:solidFill>
                <a:effectLst>
                  <a:outerShdw blurRad="25400" algn="tl" rotWithShape="0">
                    <a:srgbClr val="000000">
                      <a:alpha val="43000"/>
                    </a:srgbClr>
                  </a:outerShdw>
                </a:effectLst>
              </a:rPr>
              <a:t>CAN YOU DESIGN THE FUTURE ?</a:t>
            </a:r>
            <a:br>
              <a:rPr lang="en-US" cap="none" spc="150" dirty="0" smtClean="0">
                <a:ln w="11430"/>
                <a:solidFill>
                  <a:srgbClr val="F8F8F8"/>
                </a:solidFill>
                <a:effectLst>
                  <a:outerShdw blurRad="25400" algn="tl" rotWithShape="0">
                    <a:srgbClr val="000000">
                      <a:alpha val="43000"/>
                    </a:srgbClr>
                  </a:outerShdw>
                </a:effectLst>
              </a:rPr>
            </a:br>
            <a:r>
              <a:rPr lang="en-US" cap="none" spc="150" dirty="0" smtClean="0">
                <a:ln w="11430"/>
                <a:solidFill>
                  <a:srgbClr val="F8F8F8"/>
                </a:solidFill>
                <a:effectLst>
                  <a:outerShdw blurRad="25400" algn="tl" rotWithShape="0">
                    <a:srgbClr val="000000">
                      <a:alpha val="43000"/>
                    </a:srgbClr>
                  </a:outerShdw>
                </a:effectLst>
              </a:rPr>
              <a:t> </a:t>
            </a:r>
            <a:endParaRPr lang="fa-IR" cap="non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889325563"/>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75" y="836712"/>
            <a:ext cx="8424936" cy="2677656"/>
          </a:xfrm>
          <a:prstGeom prst="rect">
            <a:avLst/>
          </a:prstGeom>
        </p:spPr>
        <p:txBody>
          <a:bodyPr wrap="square" lIns="396000">
            <a:spAutoFit/>
          </a:bodyPr>
          <a:lstStyle/>
          <a:p>
            <a:pPr algn="l"/>
            <a:r>
              <a:rPr lang="en-US" sz="2800" dirty="0"/>
              <a:t>Access to EV Charging Stations is an important requirement for a growing number of drivers. </a:t>
            </a:r>
            <a:endParaRPr lang="en-US" sz="2800" dirty="0" smtClean="0"/>
          </a:p>
          <a:p>
            <a:pPr algn="l"/>
            <a:r>
              <a:rPr lang="en-US" sz="2800" dirty="0" smtClean="0"/>
              <a:t>The </a:t>
            </a:r>
            <a:r>
              <a:rPr lang="en-US" sz="2800" dirty="0"/>
              <a:t>need for regular charging forces electric vehicle drivers to seek-out and park in locations equipped with charging stations. </a:t>
            </a:r>
            <a:endParaRPr lang="en-US" sz="2800" dirty="0" smtClean="0"/>
          </a:p>
          <a:p>
            <a:pPr algn="l"/>
            <a:r>
              <a:rPr lang="en-US" sz="2800" dirty="0" smtClean="0"/>
              <a:t>With </a:t>
            </a:r>
            <a:r>
              <a:rPr lang="en-US" sz="2800" dirty="0"/>
              <a:t>electric vehicle usage on the rise, </a:t>
            </a:r>
            <a:r>
              <a:rPr lang="en-US" sz="2800" dirty="0" smtClean="0"/>
              <a:t>loyalty.</a:t>
            </a:r>
            <a:endParaRPr lang="en-US" sz="2800" dirty="0"/>
          </a:p>
        </p:txBody>
      </p:sp>
    </p:spTree>
    <p:extLst>
      <p:ext uri="{BB962C8B-B14F-4D97-AF65-F5344CB8AC3E}">
        <p14:creationId xmlns:p14="http://schemas.microsoft.com/office/powerpoint/2010/main" val="2557455599"/>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04664"/>
            <a:ext cx="8424936" cy="4832092"/>
          </a:xfrm>
          <a:prstGeom prst="rect">
            <a:avLst/>
          </a:prstGeom>
        </p:spPr>
        <p:txBody>
          <a:bodyPr wrap="square">
            <a:spAutoFit/>
          </a:bodyPr>
          <a:lstStyle/>
          <a:p>
            <a:pPr algn="l"/>
            <a:endParaRPr lang="fa-IR" sz="2800" dirty="0" smtClean="0"/>
          </a:p>
          <a:p>
            <a:pPr algn="l"/>
            <a:r>
              <a:rPr lang="en-US" sz="2800" dirty="0" smtClean="0"/>
              <a:t>Electric </a:t>
            </a:r>
            <a:r>
              <a:rPr lang="en-US" sz="2800" dirty="0"/>
              <a:t>vehicles are the way of the future</a:t>
            </a:r>
          </a:p>
          <a:p>
            <a:pPr algn="l"/>
            <a:r>
              <a:rPr lang="en-US" sz="2800" dirty="0"/>
              <a:t>There are 196 country in the world and just few of this country have Charging Station for EV /</a:t>
            </a:r>
            <a:r>
              <a:rPr lang="en-US" sz="2800" dirty="0" smtClean="0"/>
              <a:t>and in this </a:t>
            </a:r>
            <a:r>
              <a:rPr lang="en-US" sz="2800" dirty="0"/>
              <a:t>country with EV Charging </a:t>
            </a:r>
            <a:r>
              <a:rPr lang="en-US" sz="2800" dirty="0" smtClean="0"/>
              <a:t>Station / 90</a:t>
            </a:r>
            <a:r>
              <a:rPr lang="en-US" sz="2800" dirty="0"/>
              <a:t>% of this Station located inside the big city's only </a:t>
            </a:r>
            <a:r>
              <a:rPr lang="en-US" sz="2800" dirty="0" smtClean="0"/>
              <a:t>/and </a:t>
            </a:r>
            <a:r>
              <a:rPr lang="en-US" sz="2800" dirty="0"/>
              <a:t>in other word if you drive with your EV to out </a:t>
            </a:r>
            <a:r>
              <a:rPr lang="en-US" sz="2800" dirty="0" smtClean="0"/>
              <a:t>of </a:t>
            </a:r>
            <a:r>
              <a:rPr lang="en-US" sz="2800" dirty="0"/>
              <a:t>the city you most </a:t>
            </a:r>
            <a:r>
              <a:rPr lang="en-US" sz="2800" dirty="0" smtClean="0"/>
              <a:t>leave your </a:t>
            </a:r>
            <a:r>
              <a:rPr lang="en-US" sz="2800" dirty="0"/>
              <a:t>car there </a:t>
            </a:r>
            <a:r>
              <a:rPr lang="en-US" sz="2800" dirty="0" smtClean="0"/>
              <a:t>and </a:t>
            </a:r>
            <a:r>
              <a:rPr lang="en-US" sz="2800" dirty="0"/>
              <a:t>return home by bus</a:t>
            </a:r>
            <a:r>
              <a:rPr lang="en-US" sz="2800" dirty="0" smtClean="0"/>
              <a:t> / </a:t>
            </a:r>
            <a:r>
              <a:rPr lang="en-US" sz="2800" dirty="0"/>
              <a:t>this is the biggest problem of electric vehicle /but if you have an </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ANGEL</a:t>
            </a:r>
            <a:r>
              <a:rPr lang="en-US" sz="2800" dirty="0"/>
              <a:t> on your car rooftop </a:t>
            </a:r>
            <a:r>
              <a:rPr lang="en-US" sz="2800" dirty="0" smtClean="0"/>
              <a:t>you </a:t>
            </a:r>
            <a:r>
              <a:rPr lang="en-US" sz="2800" dirty="0"/>
              <a:t>should not be bothered </a:t>
            </a:r>
            <a:r>
              <a:rPr lang="en-US" sz="2800" dirty="0" smtClean="0"/>
              <a:t>moor</a:t>
            </a:r>
            <a:r>
              <a:rPr lang="en-US" dirty="0"/>
              <a:t>.</a:t>
            </a:r>
            <a:endParaRPr lang="fa-IR" dirty="0"/>
          </a:p>
        </p:txBody>
      </p:sp>
    </p:spTree>
    <p:extLst>
      <p:ext uri="{BB962C8B-B14F-4D97-AF65-F5344CB8AC3E}">
        <p14:creationId xmlns:p14="http://schemas.microsoft.com/office/powerpoint/2010/main" val="2918157034"/>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52736"/>
            <a:ext cx="8352928" cy="4824536"/>
          </a:xfrm>
        </p:spPr>
        <p:style>
          <a:lnRef idx="1">
            <a:schemeClr val="accent1"/>
          </a:lnRef>
          <a:fillRef idx="3">
            <a:schemeClr val="accent1"/>
          </a:fillRef>
          <a:effectRef idx="2">
            <a:schemeClr val="accent1"/>
          </a:effectRef>
          <a:fontRef idx="minor">
            <a:schemeClr val="lt1"/>
          </a:fontRef>
        </p:style>
        <p:txBody>
          <a:bodyPr>
            <a:normAutofit/>
          </a:bodyPr>
          <a:lstStyle/>
          <a:p>
            <a:r>
              <a:rPr lang="en-US" dirty="0" smtClean="0"/>
              <a:t>ANGEL </a:t>
            </a:r>
            <a:br>
              <a:rPr lang="en-US" dirty="0" smtClean="0"/>
            </a:br>
            <a:r>
              <a:rPr lang="en-US" dirty="0" smtClean="0"/>
              <a:t>save annually</a:t>
            </a:r>
            <a:br>
              <a:rPr lang="en-US" dirty="0" smtClean="0"/>
            </a:br>
            <a:r>
              <a:rPr lang="en-US" dirty="0" smtClean="0"/>
              <a:t>900 $ cost of gasoline</a:t>
            </a:r>
            <a:br>
              <a:rPr lang="en-US" dirty="0" smtClean="0"/>
            </a:br>
            <a:r>
              <a:rPr lang="en-US" dirty="0" smtClean="0"/>
              <a:t> / 400 $ cost of electric for each </a:t>
            </a:r>
            <a:br>
              <a:rPr lang="en-US" dirty="0" smtClean="0"/>
            </a:br>
            <a:r>
              <a:rPr lang="en-US" sz="4400" dirty="0"/>
              <a:t>vehicle </a:t>
            </a:r>
            <a:r>
              <a:rPr lang="en-US" dirty="0" smtClean="0"/>
              <a:t>and give independent to driver from the grid </a:t>
            </a:r>
            <a:endParaRPr lang="fa-IR" dirty="0"/>
          </a:p>
        </p:txBody>
      </p:sp>
    </p:spTree>
    <p:extLst>
      <p:ext uri="{BB962C8B-B14F-4D97-AF65-F5344CB8AC3E}">
        <p14:creationId xmlns:p14="http://schemas.microsoft.com/office/powerpoint/2010/main" val="1992044326"/>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18" y="476672"/>
            <a:ext cx="8018462" cy="1224136"/>
          </a:xfrm>
          <a:ln>
            <a:solidFill>
              <a:schemeClr val="accent1">
                <a:shade val="48000"/>
                <a:satMod val="110000"/>
              </a:schemeClr>
            </a:solidFill>
          </a:ln>
          <a:scene3d>
            <a:camera prst="orthographicFront">
              <a:rot lat="299981" lon="7" rev="21599992"/>
            </a:camera>
            <a:lightRig rig="threePt" dir="t"/>
          </a:scene3d>
        </p:spPr>
        <p:style>
          <a:lnRef idx="1">
            <a:schemeClr val="accent1"/>
          </a:lnRef>
          <a:fillRef idx="3">
            <a:schemeClr val="accent1"/>
          </a:fillRef>
          <a:effectRef idx="2">
            <a:schemeClr val="accent1"/>
          </a:effectRef>
          <a:fontRef idx="minor">
            <a:schemeClr val="lt1"/>
          </a:fontRef>
        </p:style>
        <p:txBody>
          <a:bodyPr anchor="ctr" anchorCtr="0">
            <a:normAutofit fontScale="90000"/>
          </a:bodyPr>
          <a:lstStyle/>
          <a:p>
            <a:r>
              <a:rPr lang="en-US" sz="4400" dirty="0"/>
              <a:t>Electricity Costs for Charging</a:t>
            </a:r>
            <a:br>
              <a:rPr lang="en-US" sz="4400" dirty="0"/>
            </a:br>
            <a:endParaRPr lang="fa-IR" dirty="0"/>
          </a:p>
        </p:txBody>
      </p:sp>
      <p:sp>
        <p:nvSpPr>
          <p:cNvPr id="3" name="Rectangle 2"/>
          <p:cNvSpPr/>
          <p:nvPr/>
        </p:nvSpPr>
        <p:spPr>
          <a:xfrm>
            <a:off x="407318" y="2060848"/>
            <a:ext cx="8352928" cy="4401205"/>
          </a:xfrm>
          <a:prstGeom prst="rect">
            <a:avLst/>
          </a:prstGeom>
        </p:spPr>
        <p:txBody>
          <a:bodyPr wrap="square">
            <a:spAutoFit/>
          </a:bodyPr>
          <a:lstStyle/>
          <a:p>
            <a:pPr algn="l"/>
            <a:r>
              <a:rPr lang="en-US" sz="2800" dirty="0" smtClean="0"/>
              <a:t>The </a:t>
            </a:r>
            <a:r>
              <a:rPr lang="en-US" sz="2800" dirty="0"/>
              <a:t>fuel efficiency of an all-electric vehicle may be measured in kilowatt-hours (kWh) per 100 miles rather than miles per gallon. </a:t>
            </a:r>
            <a:endParaRPr lang="en-US" sz="2800" dirty="0" smtClean="0"/>
          </a:p>
          <a:p>
            <a:pPr algn="l"/>
            <a:r>
              <a:rPr lang="en-US" sz="2800" dirty="0" smtClean="0"/>
              <a:t>To </a:t>
            </a:r>
            <a:r>
              <a:rPr lang="en-US" sz="2800" dirty="0"/>
              <a:t>calculate the cost per mile of an all-electric vehicle, the cost of electricity (in dollars per kWh) and the efficiency of the vehicle (how much electricity is used to travel 100 miles) must be known. If electricity costs $0.11 per kWh and the vehicle consumes 34 kWh to travel 100 miles, the cost per mile is about $0.04</a:t>
            </a:r>
            <a:r>
              <a:rPr lang="en-US" sz="2800" dirty="0" smtClean="0"/>
              <a:t>.</a:t>
            </a:r>
            <a:endParaRPr lang="en-US" sz="2800" dirty="0"/>
          </a:p>
        </p:txBody>
      </p:sp>
    </p:spTree>
    <p:extLst>
      <p:ext uri="{BB962C8B-B14F-4D97-AF65-F5344CB8AC3E}">
        <p14:creationId xmlns:p14="http://schemas.microsoft.com/office/powerpoint/2010/main" val="2943984611"/>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496944" cy="1815882"/>
          </a:xfrm>
          <a:prstGeom prst="rect">
            <a:avLst/>
          </a:prstGeom>
        </p:spPr>
        <p:txBody>
          <a:bodyPr wrap="square">
            <a:spAutoFit/>
          </a:bodyPr>
          <a:lstStyle/>
          <a:p>
            <a:pPr algn="l"/>
            <a:r>
              <a:rPr lang="en-US" sz="2800" dirty="0"/>
              <a:t>If electricity costs $0.11 per kilowatt-hour, charging an all-electric vehicle with a 70-mile range (assuming a fully depleted 24 kWh battery) will cost about $2.64 to reach a full charge.</a:t>
            </a:r>
          </a:p>
        </p:txBody>
      </p:sp>
      <p:pic>
        <p:nvPicPr>
          <p:cNvPr id="1028" name="Picture 4" descr="http://www.consumersenergy.com/apps/pev/BinaryStreamingImage.aspx?AGC=867&amp;PevGasCost=0&amp;PevCost=191&amp;PevOffPk=167&amp;PevMidPk=284&amp;PevOnPk=3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276872"/>
            <a:ext cx="6174432" cy="3324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199701827"/>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57200" algn="l"/>
                <a:tab pos="1733550" algn="l"/>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2429216" y="5157192"/>
            <a:ext cx="5657850" cy="3828415"/>
          </a:xfrm>
          <a:prstGeom prst="rect">
            <a:avLst/>
          </a:prstGeom>
          <a:noFill/>
        </p:spPr>
      </p:pic>
      <p:sp>
        <p:nvSpPr>
          <p:cNvPr id="24" name="Rectangle 23"/>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a:off x="152400" y="330630"/>
            <a:ext cx="45720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 pos="1733550" algn="l"/>
              </a:tabLst>
            </a:pPr>
            <a:r>
              <a:rPr kumimoji="0" lang="fa-IR"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17335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1612404" y="2564904"/>
            <a:ext cx="5896272" cy="76944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sz="4400" b="1" i="1" dirty="0"/>
              <a:t>How</a:t>
            </a:r>
            <a:r>
              <a:rPr lang="en-US" sz="4000" b="1" i="1" dirty="0"/>
              <a:t> </a:t>
            </a:r>
            <a:r>
              <a:rPr lang="en-US" sz="4000" b="1" i="1" dirty="0" smtClean="0"/>
              <a:t>ANGEL works</a:t>
            </a:r>
            <a:endParaRPr lang="en-US" sz="4000" b="1" i="1" dirty="0"/>
          </a:p>
        </p:txBody>
      </p:sp>
    </p:spTree>
    <p:extLst>
      <p:ext uri="{BB962C8B-B14F-4D97-AF65-F5344CB8AC3E}">
        <p14:creationId xmlns:p14="http://schemas.microsoft.com/office/powerpoint/2010/main" val="3670769411"/>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001" y="548680"/>
            <a:ext cx="8032551" cy="4216539"/>
          </a:xfrm>
          <a:prstGeom prst="rect">
            <a:avLst/>
          </a:prstGeom>
        </p:spPr>
        <p:txBody>
          <a:bodyPr wrap="square">
            <a:spAutoFit/>
          </a:bodyPr>
          <a:lstStyle/>
          <a:p>
            <a:pPr algn="l"/>
            <a:endParaRPr lang="fa-IR" sz="2800" dirty="0" smtClean="0"/>
          </a:p>
          <a:p>
            <a:pPr algn="l"/>
            <a:r>
              <a:rPr lang="en-US" sz="2800" dirty="0" smtClean="0"/>
              <a:t>The </a:t>
            </a:r>
            <a:r>
              <a:rPr lang="en-US" sz="2800" dirty="0"/>
              <a:t>system is ready to be powered. </a:t>
            </a:r>
            <a:endParaRPr lang="en-US" sz="2800" dirty="0" smtClean="0"/>
          </a:p>
          <a:p>
            <a:pPr algn="l"/>
            <a:endParaRPr lang="en-US" sz="2800" dirty="0" smtClean="0"/>
          </a:p>
          <a:p>
            <a:pPr algn="l"/>
            <a:r>
              <a:rPr lang="en-US" sz="2800" dirty="0" smtClean="0"/>
              <a:t>Installation </a:t>
            </a:r>
            <a:r>
              <a:rPr lang="en-US" sz="2800" dirty="0"/>
              <a:t>is rather simple and the steps are comparable to installing a </a:t>
            </a:r>
            <a:r>
              <a:rPr lang="en-US" sz="2800" dirty="0" smtClean="0"/>
              <a:t>car rooftop cargo box.</a:t>
            </a:r>
          </a:p>
          <a:p>
            <a:pPr lvl="0" algn="l"/>
            <a:r>
              <a:rPr lang="fa-IR" sz="3600" b="1" i="1" spc="150" dirty="0">
                <a:ln w="11430"/>
                <a:solidFill>
                  <a:srgbClr val="F8F8F8"/>
                </a:solidFill>
                <a:effectLst>
                  <a:outerShdw blurRad="25400" algn="tl" rotWithShape="0">
                    <a:srgbClr val="000000">
                      <a:alpha val="43000"/>
                    </a:srgbClr>
                  </a:outerShdw>
                </a:effectLst>
              </a:rPr>
              <a:t> </a:t>
            </a:r>
            <a:endParaRPr lang="en-US" sz="3600" b="1" i="1" spc="150" dirty="0" smtClean="0">
              <a:ln w="11430"/>
              <a:solidFill>
                <a:srgbClr val="F8F8F8"/>
              </a:solidFill>
              <a:effectLst>
                <a:outerShdw blurRad="25400" algn="tl" rotWithShape="0">
                  <a:srgbClr val="000000">
                    <a:alpha val="43000"/>
                  </a:srgbClr>
                </a:outerShdw>
              </a:effectLst>
            </a:endParaRPr>
          </a:p>
          <a:p>
            <a:pPr lvl="0" algn="l"/>
            <a:r>
              <a:rPr lang="en-US" sz="3600"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ANGEL</a:t>
            </a:r>
            <a:r>
              <a:rPr lang="en-US" sz="3600" b="1" i="1" spc="150" dirty="0" smtClean="0">
                <a:ln w="11430"/>
                <a:solidFill>
                  <a:srgbClr val="F8F8F8"/>
                </a:solidFill>
                <a:effectLst>
                  <a:outerShdw blurRad="25400" algn="tl" rotWithShape="0">
                    <a:srgbClr val="000000">
                      <a:alpha val="43000"/>
                    </a:srgbClr>
                  </a:outerShdw>
                </a:effectLst>
              </a:rPr>
              <a:t> </a:t>
            </a:r>
            <a:r>
              <a:rPr lang="en-US" sz="2800" b="1" spc="150" dirty="0" smtClean="0">
                <a:ln w="11430"/>
                <a:solidFill>
                  <a:srgbClr val="F8F8F8"/>
                </a:solidFill>
                <a:effectLst>
                  <a:outerShdw blurRad="25400" algn="tl" rotWithShape="0">
                    <a:srgbClr val="000000">
                      <a:alpha val="43000"/>
                    </a:srgbClr>
                  </a:outerShdw>
                </a:effectLst>
              </a:rPr>
              <a:t>Mounted </a:t>
            </a:r>
            <a:r>
              <a:rPr lang="en-US" sz="2800" b="1" spc="150" dirty="0">
                <a:ln w="11430"/>
                <a:solidFill>
                  <a:srgbClr val="F8F8F8"/>
                </a:solidFill>
                <a:effectLst>
                  <a:outerShdw blurRad="25400" algn="tl" rotWithShape="0">
                    <a:srgbClr val="000000">
                      <a:alpha val="43000"/>
                    </a:srgbClr>
                  </a:outerShdw>
                </a:effectLst>
              </a:rPr>
              <a:t>on the vehicle roof and </a:t>
            </a:r>
            <a:r>
              <a:rPr lang="fa-IR" sz="2800" b="1" spc="150" dirty="0" smtClean="0">
                <a:ln w="11430"/>
                <a:solidFill>
                  <a:srgbClr val="F8F8F8"/>
                </a:solidFill>
                <a:effectLst>
                  <a:outerShdw blurRad="25400" algn="tl" rotWithShape="0">
                    <a:srgbClr val="000000">
                      <a:alpha val="43000"/>
                    </a:srgbClr>
                  </a:outerShdw>
                </a:effectLst>
              </a:rPr>
              <a:t>.</a:t>
            </a:r>
            <a:r>
              <a:rPr lang="en-US" sz="2800" b="1" spc="150" dirty="0" smtClean="0">
                <a:ln w="11430"/>
                <a:solidFill>
                  <a:srgbClr val="F8F8F8"/>
                </a:solidFill>
                <a:effectLst>
                  <a:outerShdw blurRad="25400" algn="tl" rotWithShape="0">
                    <a:srgbClr val="000000">
                      <a:alpha val="43000"/>
                    </a:srgbClr>
                  </a:outerShdw>
                </a:effectLst>
              </a:rPr>
              <a:t>start </a:t>
            </a:r>
            <a:r>
              <a:rPr lang="en-US" sz="2800" b="1" spc="150" dirty="0">
                <a:ln w="11430"/>
                <a:solidFill>
                  <a:srgbClr val="F8F8F8"/>
                </a:solidFill>
                <a:effectLst>
                  <a:outerShdw blurRad="25400" algn="tl" rotWithShape="0">
                    <a:srgbClr val="000000">
                      <a:alpha val="43000"/>
                    </a:srgbClr>
                  </a:outerShdw>
                </a:effectLst>
              </a:rPr>
              <a:t>working with </a:t>
            </a:r>
            <a:r>
              <a:rPr lang="en-US" sz="2800" b="1" spc="150" dirty="0" smtClean="0">
                <a:ln w="11430"/>
                <a:solidFill>
                  <a:srgbClr val="F8F8F8"/>
                </a:solidFill>
                <a:effectLst>
                  <a:outerShdw blurRad="25400" algn="tl" rotWithShape="0">
                    <a:srgbClr val="000000">
                      <a:alpha val="43000"/>
                    </a:srgbClr>
                  </a:outerShdw>
                </a:effectLst>
              </a:rPr>
              <a:t>normal </a:t>
            </a:r>
            <a:r>
              <a:rPr lang="en-US" sz="2800" b="1" spc="150" dirty="0">
                <a:ln w="11430"/>
                <a:solidFill>
                  <a:srgbClr val="F8F8F8"/>
                </a:solidFill>
                <a:effectLst>
                  <a:outerShdw blurRad="25400" algn="tl" rotWithShape="0">
                    <a:srgbClr val="000000">
                      <a:alpha val="43000"/>
                    </a:srgbClr>
                  </a:outerShdw>
                </a:effectLst>
              </a:rPr>
              <a:t>sun</a:t>
            </a:r>
            <a:endParaRPr lang="en-US" sz="2800" b="1" i="1" spc="150" dirty="0">
              <a:ln w="11430"/>
              <a:solidFill>
                <a:srgbClr val="F8F8F8"/>
              </a:solidFill>
              <a:effectLst>
                <a:outerShdw blurRad="25400" algn="tl" rotWithShape="0">
                  <a:srgbClr val="000000">
                    <a:alpha val="43000"/>
                  </a:srgbClr>
                </a:outerShdw>
              </a:effectLst>
            </a:endParaRPr>
          </a:p>
          <a:p>
            <a:pPr algn="l"/>
            <a:endParaRPr lang="fa-IR" sz="2800" dirty="0"/>
          </a:p>
        </p:txBody>
      </p:sp>
    </p:spTree>
    <p:extLst>
      <p:ext uri="{BB962C8B-B14F-4D97-AF65-F5344CB8AC3E}">
        <p14:creationId xmlns:p14="http://schemas.microsoft.com/office/powerpoint/2010/main" val="3966282858"/>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180528"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57200" algn="l"/>
                <a:tab pos="1733550" algn="l"/>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34900" y="3116423"/>
            <a:ext cx="87135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3"/>
          <p:cNvSpPr>
            <a:spLocks noChangeArrowheads="1"/>
          </p:cNvSpPr>
          <p:nvPr/>
        </p:nvSpPr>
        <p:spPr bwMode="auto">
          <a:xfrm>
            <a:off x="152400" y="59993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a:off x="295400" y="672643"/>
            <a:ext cx="8668072" cy="6509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fontAlgn="base">
              <a:spcBef>
                <a:spcPct val="0"/>
              </a:spcBef>
              <a:spcAft>
                <a:spcPct val="0"/>
              </a:spcAft>
              <a:tabLst>
                <a:tab pos="457200" algn="l"/>
                <a:tab pos="1733550" algn="l"/>
              </a:tabLst>
            </a:pPr>
            <a:r>
              <a:rPr lang="en-US" sz="3600" b="1" i="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How ANGEL </a:t>
            </a:r>
            <a:r>
              <a:rPr lang="en-US" sz="3600"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works</a:t>
            </a:r>
          </a:p>
          <a:p>
            <a:pPr algn="l" fontAlgn="base">
              <a:spcBef>
                <a:spcPct val="0"/>
              </a:spcBef>
              <a:spcAft>
                <a:spcPct val="0"/>
              </a:spcAft>
              <a:tabLst>
                <a:tab pos="457200" algn="l"/>
                <a:tab pos="1733550" algn="l"/>
              </a:tabLst>
            </a:pPr>
            <a:endParaRPr lang="en-US" sz="3600" b="1" i="1" dirty="0"/>
          </a:p>
          <a:p>
            <a:pPr algn="l" fontAlgn="base">
              <a:spcBef>
                <a:spcPct val="0"/>
              </a:spcBef>
              <a:spcAft>
                <a:spcPct val="0"/>
              </a:spcAft>
              <a:tabLst>
                <a:tab pos="457200" algn="l"/>
                <a:tab pos="1733550" algn="l"/>
              </a:tabLst>
            </a:pPr>
            <a:r>
              <a:rPr lang="en-US" sz="2800" b="1" i="1" dirty="0" smtClean="0"/>
              <a:t>1- After completely stopping the car / driver send START command by cellphone or remote controller.</a:t>
            </a:r>
          </a:p>
          <a:p>
            <a:pPr algn="l" fontAlgn="base">
              <a:spcBef>
                <a:spcPct val="0"/>
              </a:spcBef>
              <a:spcAft>
                <a:spcPct val="0"/>
              </a:spcAft>
              <a:tabLst>
                <a:tab pos="457200" algn="l"/>
                <a:tab pos="1733550" algn="l"/>
              </a:tabLst>
            </a:pPr>
            <a:r>
              <a:rPr lang="en-US" sz="2800" b="1" i="1" dirty="0" smtClean="0"/>
              <a:t>2- ANGEL control the received command by its GPS  </a:t>
            </a:r>
            <a:r>
              <a:rPr lang="fa-IR" sz="2800" b="1" i="1" dirty="0" smtClean="0"/>
              <a:t>.</a:t>
            </a:r>
            <a:r>
              <a:rPr lang="en-US" sz="2800" b="1" i="1" dirty="0" smtClean="0"/>
              <a:t>to detect that car was not moving</a:t>
            </a:r>
          </a:p>
          <a:p>
            <a:pPr algn="l" fontAlgn="base">
              <a:spcBef>
                <a:spcPct val="0"/>
              </a:spcBef>
              <a:spcAft>
                <a:spcPct val="0"/>
              </a:spcAft>
              <a:tabLst>
                <a:tab pos="457200" algn="l"/>
                <a:tab pos="1733550" algn="l"/>
              </a:tabLst>
            </a:pPr>
            <a:r>
              <a:rPr lang="en-US" sz="2800" b="1" i="1" dirty="0" smtClean="0"/>
              <a:t>3- ANGEL control the time of the day </a:t>
            </a:r>
            <a:r>
              <a:rPr lang="en-US" sz="2800" b="1" i="1" dirty="0"/>
              <a:t>(to detect </a:t>
            </a:r>
            <a:r>
              <a:rPr lang="en-US" sz="2800" b="1" i="1" dirty="0" smtClean="0"/>
              <a:t>day or night time) to start its working.</a:t>
            </a:r>
          </a:p>
          <a:p>
            <a:pPr algn="l" fontAlgn="base">
              <a:spcBef>
                <a:spcPct val="0"/>
              </a:spcBef>
              <a:spcAft>
                <a:spcPct val="0"/>
              </a:spcAft>
              <a:tabLst>
                <a:tab pos="457200" algn="l"/>
                <a:tab pos="1733550" algn="l"/>
              </a:tabLst>
            </a:pPr>
            <a:r>
              <a:rPr lang="en-US" sz="2800" b="1" i="1" dirty="0" smtClean="0"/>
              <a:t>4- ANGEL control wind pressure  / and shadow detector sensor / to detect normal wind and sunny </a:t>
            </a:r>
            <a:r>
              <a:rPr lang="fa-IR" sz="2800" b="1" i="1" dirty="0" smtClean="0"/>
              <a:t> </a:t>
            </a:r>
            <a:r>
              <a:rPr lang="en-US" sz="2800" b="1" i="1" dirty="0" smtClean="0"/>
              <a:t>position for working. </a:t>
            </a:r>
          </a:p>
          <a:p>
            <a:pPr algn="l" fontAlgn="base">
              <a:spcBef>
                <a:spcPct val="0"/>
              </a:spcBef>
              <a:spcAft>
                <a:spcPct val="0"/>
              </a:spcAft>
              <a:tabLst>
                <a:tab pos="457200" algn="l"/>
                <a:tab pos="1733550" algn="l"/>
              </a:tabLst>
            </a:pPr>
            <a:endParaRPr lang="en-US" sz="2800" b="1" i="1" dirty="0" smtClean="0"/>
          </a:p>
          <a:p>
            <a:pPr algn="l" fontAlgn="base">
              <a:spcBef>
                <a:spcPct val="0"/>
              </a:spcBef>
              <a:spcAft>
                <a:spcPct val="0"/>
              </a:spcAft>
              <a:tabLst>
                <a:tab pos="457200" algn="l"/>
                <a:tab pos="1733550" algn="l"/>
              </a:tabLst>
            </a:pPr>
            <a:endParaRPr lang="en-US" sz="3600" b="1" i="1" dirty="0"/>
          </a:p>
          <a:p>
            <a:pPr marL="0" marR="0" lvl="0" indent="0" algn="l" defTabSz="914400" rtl="1" eaLnBrk="1" fontAlgn="base" latinLnBrk="0" hangingPunct="1">
              <a:lnSpc>
                <a:spcPct val="100000"/>
              </a:lnSpc>
              <a:spcBef>
                <a:spcPct val="0"/>
              </a:spcBef>
              <a:spcAft>
                <a:spcPct val="0"/>
              </a:spcAft>
              <a:buClrTx/>
              <a:buSzTx/>
              <a:buFontTx/>
              <a:buNone/>
              <a:tabLst>
                <a:tab pos="457200" algn="l"/>
                <a:tab pos="1733550" algn="l"/>
              </a:tabLst>
            </a:pPr>
            <a:r>
              <a:rPr kumimoji="0" lang="fa-IR"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17335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58226431"/>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180528"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57200" algn="l"/>
                <a:tab pos="1733550" algn="l"/>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34900" y="3116423"/>
            <a:ext cx="87135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3"/>
          <p:cNvSpPr>
            <a:spLocks noChangeArrowheads="1"/>
          </p:cNvSpPr>
          <p:nvPr/>
        </p:nvSpPr>
        <p:spPr bwMode="auto">
          <a:xfrm>
            <a:off x="1524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a:off x="149696" y="599934"/>
            <a:ext cx="8811072" cy="6694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a:r>
              <a:rPr lang="en-US" sz="2800" dirty="0"/>
              <a:t>5- </a:t>
            </a:r>
            <a:r>
              <a:rPr lang="en-US" sz="2800" dirty="0" smtClean="0"/>
              <a:t>ANGEL start work and robot arm 1 </a:t>
            </a:r>
            <a:r>
              <a:rPr lang="en-US" sz="2800" dirty="0"/>
              <a:t>comes </a:t>
            </a:r>
            <a:r>
              <a:rPr lang="en-US" sz="2800" dirty="0" smtClean="0"/>
              <a:t>out automatically  </a:t>
            </a:r>
            <a:endParaRPr lang="en-US" sz="2800" b="1" spc="150" dirty="0">
              <a:ln w="11430"/>
              <a:solidFill>
                <a:srgbClr val="F8F8F8"/>
              </a:solidFill>
              <a:effectLst>
                <a:outerShdw blurRad="25400" algn="tl" rotWithShape="0">
                  <a:srgbClr val="000000">
                    <a:alpha val="43000"/>
                  </a:srgbClr>
                </a:outerShdw>
              </a:effectLst>
            </a:endParaRPr>
          </a:p>
          <a:p>
            <a:pPr lvl="0" algn="l"/>
            <a:r>
              <a:rPr lang="en-US" sz="2800" b="1" i="1" dirty="0" smtClean="0"/>
              <a:t>6- Arm 2 comes out electrically.</a:t>
            </a:r>
          </a:p>
          <a:p>
            <a:pPr lvl="0" algn="l"/>
            <a:r>
              <a:rPr lang="en-US" sz="2800" b="1" i="1" dirty="0" smtClean="0"/>
              <a:t>7- Air pump Fresnel </a:t>
            </a:r>
            <a:r>
              <a:rPr lang="en-US" sz="2800" b="1" i="1" dirty="0"/>
              <a:t>lens comes out </a:t>
            </a:r>
            <a:r>
              <a:rPr lang="en-US" sz="2800" b="1" i="1" dirty="0" smtClean="0"/>
              <a:t>automatically.</a:t>
            </a:r>
          </a:p>
          <a:p>
            <a:pPr lvl="0" algn="l"/>
            <a:r>
              <a:rPr lang="en-US" sz="2800" b="1" i="1" dirty="0" smtClean="0"/>
              <a:t>8- Air </a:t>
            </a:r>
            <a:r>
              <a:rPr lang="en-US" sz="2800" b="1" i="1" dirty="0"/>
              <a:t>pump Fresnel lens </a:t>
            </a:r>
            <a:r>
              <a:rPr lang="en-US" sz="2800" b="1" i="1" dirty="0" smtClean="0"/>
              <a:t>expended to its final position. </a:t>
            </a:r>
          </a:p>
          <a:p>
            <a:pPr lvl="0" algn="l"/>
            <a:r>
              <a:rPr lang="en-US" sz="2800" b="1" i="1" dirty="0" smtClean="0"/>
              <a:t>9- </a:t>
            </a:r>
            <a:r>
              <a:rPr lang="en-US" sz="2800" b="1" i="1" dirty="0"/>
              <a:t>GPS </a:t>
            </a:r>
            <a:r>
              <a:rPr lang="en-US" sz="2800" b="1" i="1" dirty="0" smtClean="0"/>
              <a:t>Sun tracking system automatically give sun position to ANGEL computer control unit and control unit give command to DC motor / for positioning the </a:t>
            </a:r>
            <a:endParaRPr lang="fa-IR" sz="2800" b="1" i="1" dirty="0" smtClean="0"/>
          </a:p>
          <a:p>
            <a:pPr lvl="0" algn="l"/>
            <a:r>
              <a:rPr lang="en-US" sz="2800" b="1" i="1" dirty="0" smtClean="0"/>
              <a:t>system in right direction.</a:t>
            </a:r>
          </a:p>
          <a:p>
            <a:pPr lvl="0" algn="l"/>
            <a:r>
              <a:rPr lang="en-US" sz="2800" b="1" i="1" dirty="0" smtClean="0"/>
              <a:t> </a:t>
            </a:r>
          </a:p>
          <a:p>
            <a:pPr lvl="0" algn="l"/>
            <a:r>
              <a:rPr lang="en-US" sz="2800" b="1" i="1" dirty="0" smtClean="0"/>
              <a:t> </a:t>
            </a:r>
          </a:p>
          <a:p>
            <a:pPr algn="l" fontAlgn="base">
              <a:spcBef>
                <a:spcPct val="0"/>
              </a:spcBef>
              <a:spcAft>
                <a:spcPct val="0"/>
              </a:spcAft>
              <a:tabLst>
                <a:tab pos="457200" algn="l"/>
                <a:tab pos="1733550" algn="l"/>
              </a:tabLst>
            </a:pPr>
            <a:endParaRPr lang="en-US" sz="2800" b="1" i="1" dirty="0" smtClean="0"/>
          </a:p>
          <a:p>
            <a:pPr algn="l" fontAlgn="base">
              <a:spcBef>
                <a:spcPct val="0"/>
              </a:spcBef>
              <a:spcAft>
                <a:spcPct val="0"/>
              </a:spcAft>
              <a:tabLst>
                <a:tab pos="457200" algn="l"/>
                <a:tab pos="1733550" algn="l"/>
              </a:tabLst>
            </a:pPr>
            <a:endParaRPr lang="en-US" sz="3600" b="1" i="1" dirty="0"/>
          </a:p>
          <a:p>
            <a:pPr marL="0" marR="0" lvl="0" indent="0" algn="l" defTabSz="914400" rtl="1" eaLnBrk="1" fontAlgn="base" latinLnBrk="0" hangingPunct="1">
              <a:lnSpc>
                <a:spcPct val="100000"/>
              </a:lnSpc>
              <a:spcBef>
                <a:spcPct val="0"/>
              </a:spcBef>
              <a:spcAft>
                <a:spcPct val="0"/>
              </a:spcAft>
              <a:buClrTx/>
              <a:buSzTx/>
              <a:buFontTx/>
              <a:buNone/>
              <a:tabLst>
                <a:tab pos="457200" algn="l"/>
                <a:tab pos="1733550" algn="l"/>
              </a:tabLst>
            </a:pPr>
            <a:r>
              <a:rPr kumimoji="0" lang="fa-IR"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17335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78478028"/>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34900" y="-31541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57200" algn="l"/>
                <a:tab pos="1733550" algn="l"/>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34900" y="3116423"/>
            <a:ext cx="87135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3"/>
          <p:cNvSpPr>
            <a:spLocks noChangeArrowheads="1"/>
          </p:cNvSpPr>
          <p:nvPr/>
        </p:nvSpPr>
        <p:spPr bwMode="auto">
          <a:xfrm>
            <a:off x="1524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a:off x="114712" y="548680"/>
            <a:ext cx="8811072" cy="755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a:r>
              <a:rPr lang="en-US" sz="2800"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ANGEL APP.</a:t>
            </a:r>
          </a:p>
          <a:p>
            <a:pPr lvl="0" algn="l"/>
            <a:endParaRPr lang="en-US" sz="2800" b="1" i="1" dirty="0"/>
          </a:p>
          <a:p>
            <a:pPr lvl="0" algn="l"/>
            <a:r>
              <a:rPr lang="en-US" sz="2800" b="1" i="1" dirty="0" smtClean="0"/>
              <a:t>1- Send and receive (start / Stop) command.</a:t>
            </a:r>
          </a:p>
          <a:p>
            <a:pPr lvl="0" algn="l"/>
            <a:r>
              <a:rPr lang="en-US" sz="2800" b="1" i="1" dirty="0" smtClean="0"/>
              <a:t>2- Provide necessary information abut the system performance.</a:t>
            </a:r>
            <a:endParaRPr lang="en-US" sz="2800" b="1" i="1" dirty="0"/>
          </a:p>
          <a:p>
            <a:pPr lvl="0" algn="l"/>
            <a:r>
              <a:rPr lang="en-US" sz="2800" b="1" i="1" dirty="0" smtClean="0"/>
              <a:t>3- Collect best Sunny position GPS data and give advises to driver for best parking position.</a:t>
            </a:r>
          </a:p>
          <a:p>
            <a:pPr lvl="0" algn="l"/>
            <a:r>
              <a:rPr lang="en-US" sz="2800" b="1" i="1" dirty="0" smtClean="0"/>
              <a:t>4- Provide daily / monthly / yearly energy production by system.</a:t>
            </a:r>
          </a:p>
          <a:p>
            <a:pPr lvl="0" algn="l"/>
            <a:r>
              <a:rPr lang="en-US" sz="2800" dirty="0" smtClean="0"/>
              <a:t>5- </a:t>
            </a:r>
            <a:r>
              <a:rPr lang="en-US" sz="2800" b="1" i="1" dirty="0"/>
              <a:t>Provide daily / monthly / yearly </a:t>
            </a:r>
            <a:r>
              <a:rPr lang="en-US" sz="2800" dirty="0" smtClean="0"/>
              <a:t>Information abut reducing </a:t>
            </a:r>
            <a:r>
              <a:rPr lang="en-US" sz="2800" dirty="0"/>
              <a:t>the annual greenhouse gas emissions (GHG) </a:t>
            </a:r>
            <a:r>
              <a:rPr lang="en-US" sz="2800" b="1" i="1" dirty="0" smtClean="0"/>
              <a:t>by this system.</a:t>
            </a:r>
          </a:p>
          <a:p>
            <a:pPr lvl="0" algn="l"/>
            <a:r>
              <a:rPr lang="en-US" sz="2800" b="1" i="1" dirty="0" smtClean="0"/>
              <a:t> </a:t>
            </a:r>
          </a:p>
          <a:p>
            <a:pPr lvl="0" algn="l"/>
            <a:r>
              <a:rPr lang="en-US" sz="2800" b="1" i="1" dirty="0" smtClean="0"/>
              <a:t> </a:t>
            </a:r>
          </a:p>
          <a:p>
            <a:pPr algn="l" fontAlgn="base">
              <a:spcBef>
                <a:spcPct val="0"/>
              </a:spcBef>
              <a:spcAft>
                <a:spcPct val="0"/>
              </a:spcAft>
              <a:tabLst>
                <a:tab pos="457200" algn="l"/>
                <a:tab pos="1733550" algn="l"/>
              </a:tabLst>
            </a:pPr>
            <a:endParaRPr lang="en-US" sz="2800" b="1" i="1" dirty="0" smtClean="0"/>
          </a:p>
          <a:p>
            <a:pPr algn="l" fontAlgn="base">
              <a:spcBef>
                <a:spcPct val="0"/>
              </a:spcBef>
              <a:spcAft>
                <a:spcPct val="0"/>
              </a:spcAft>
              <a:tabLst>
                <a:tab pos="457200" algn="l"/>
                <a:tab pos="1733550" algn="l"/>
              </a:tabLst>
            </a:pPr>
            <a:endParaRPr lang="en-US" sz="3600" b="1" i="1" dirty="0"/>
          </a:p>
          <a:p>
            <a:pPr marL="0" marR="0" lvl="0" indent="0" algn="l" defTabSz="914400" rtl="1" eaLnBrk="1" fontAlgn="base" latinLnBrk="0" hangingPunct="1">
              <a:lnSpc>
                <a:spcPct val="100000"/>
              </a:lnSpc>
              <a:spcBef>
                <a:spcPct val="0"/>
              </a:spcBef>
              <a:spcAft>
                <a:spcPct val="0"/>
              </a:spcAft>
              <a:buClrTx/>
              <a:buSzTx/>
              <a:buFontTx/>
              <a:buNone/>
              <a:tabLst>
                <a:tab pos="457200" algn="l"/>
                <a:tab pos="1733550" algn="l"/>
              </a:tabLst>
            </a:pPr>
            <a:r>
              <a:rPr kumimoji="0" lang="fa-IR"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17335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85760818"/>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496944" cy="6120680"/>
          </a:xfrm>
        </p:spPr>
        <p:style>
          <a:lnRef idx="1">
            <a:schemeClr val="accent1"/>
          </a:lnRef>
          <a:fillRef idx="3">
            <a:schemeClr val="accent1"/>
          </a:fillRef>
          <a:effectRef idx="2">
            <a:schemeClr val="accent1"/>
          </a:effectRef>
          <a:fontRef idx="minor">
            <a:schemeClr val="lt1"/>
          </a:fontRef>
        </p:style>
        <p:txBody>
          <a:bodyPr>
            <a:normAutofit/>
          </a:bodyPr>
          <a:lstStyle/>
          <a:p>
            <a:r>
              <a:rPr lang="en-US" sz="8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Innovation</a:t>
            </a:r>
            <a:br>
              <a:rPr lang="en-US" sz="8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200" b="0" dirty="0" smtClean="0">
                <a:ln w="18415" cmpd="sng">
                  <a:solidFill>
                    <a:srgbClr val="FFFFFF"/>
                  </a:solidFill>
                  <a:prstDash val="solid"/>
                </a:ln>
                <a:solidFill>
                  <a:schemeClr val="tx1"/>
                </a:solidFill>
                <a:effectLst>
                  <a:outerShdw blurRad="63500" dir="3600000" algn="tl" rotWithShape="0">
                    <a:srgbClr val="000000">
                      <a:alpha val="70000"/>
                    </a:srgbClr>
                  </a:outerShdw>
                </a:effectLst>
              </a:rPr>
              <a:t>by</a:t>
            </a:r>
            <a:br>
              <a:rPr lang="en-US" sz="3200" b="0" dirty="0" smtClean="0">
                <a:ln w="18415" cmpd="sng">
                  <a:solidFill>
                    <a:srgbClr val="FFFFFF"/>
                  </a:solidFill>
                  <a:prstDash val="solid"/>
                </a:ln>
                <a:solidFill>
                  <a:schemeClr val="tx1"/>
                </a:solidFill>
                <a:effectLst>
                  <a:outerShdw blurRad="63500" dir="3600000" algn="tl" rotWithShape="0">
                    <a:srgbClr val="000000">
                      <a:alpha val="70000"/>
                    </a:srgbClr>
                  </a:outerShdw>
                </a:effectLst>
              </a:rPr>
            </a:br>
            <a:r>
              <a:rPr lang="en-US" sz="3200" b="0" dirty="0" smtClean="0">
                <a:ln w="18415" cmpd="sng">
                  <a:solidFill>
                    <a:srgbClr val="FFFFFF"/>
                  </a:solidFill>
                  <a:prstDash val="solid"/>
                </a:ln>
                <a:solidFill>
                  <a:schemeClr val="tx1"/>
                </a:solidFill>
                <a:effectLst>
                  <a:outerShdw blurRad="63500" dir="3600000" algn="tl" rotWithShape="0">
                    <a:srgbClr val="000000">
                      <a:alpha val="70000"/>
                    </a:srgbClr>
                  </a:outerShdw>
                </a:effectLst>
              </a:rPr>
              <a:t> </a:t>
            </a:r>
            <a:r>
              <a:rPr lang="en-US" sz="8000" b="0" dirty="0" smtClean="0">
                <a:ln w="18415" cmpd="sng">
                  <a:solidFill>
                    <a:srgbClr val="FFFFFF"/>
                  </a:solidFill>
                  <a:prstDash val="solid"/>
                </a:ln>
                <a:solidFill>
                  <a:schemeClr val="tx1"/>
                </a:solidFill>
                <a:effectLst>
                  <a:outerShdw blurRad="63500" dir="3600000" algn="tl" rotWithShape="0">
                    <a:srgbClr val="000000">
                      <a:alpha val="70000"/>
                    </a:srgbClr>
                  </a:outerShdw>
                </a:effectLst>
              </a:rPr>
              <a:t/>
            </a:r>
            <a:br>
              <a:rPr lang="en-US" sz="8000" b="0" dirty="0" smtClean="0">
                <a:ln w="18415" cmpd="sng">
                  <a:solidFill>
                    <a:srgbClr val="FFFFFF"/>
                  </a:solidFill>
                  <a:prstDash val="solid"/>
                </a:ln>
                <a:solidFill>
                  <a:schemeClr val="tx1"/>
                </a:solidFill>
                <a:effectLst>
                  <a:outerShdw blurRad="63500" dir="3600000" algn="tl" rotWithShape="0">
                    <a:srgbClr val="000000">
                      <a:alpha val="70000"/>
                    </a:srgbClr>
                  </a:outerShdw>
                </a:effectLst>
              </a:rPr>
            </a:br>
            <a:r>
              <a:rPr lang="en-US" sz="2400" b="0" dirty="0" smtClean="0">
                <a:ln w="10160">
                  <a:solidFill>
                    <a:schemeClr val="accent1"/>
                  </a:solidFill>
                  <a:prstDash val="solid"/>
                </a:ln>
                <a:solidFill>
                  <a:srgbClr val="FFFFFF"/>
                </a:solidFill>
                <a:effectLst>
                  <a:outerShdw blurRad="38100" dist="32000" dir="5400000" algn="tl">
                    <a:srgbClr val="000000">
                      <a:alpha val="30000"/>
                    </a:srgbClr>
                  </a:outerShdw>
                </a:effectLst>
              </a:rPr>
              <a:t>FAZEL PAVAND</a:t>
            </a:r>
            <a:endParaRPr lang="fa-IR" sz="2400" b="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Content Placeholder 2"/>
          <p:cNvSpPr>
            <a:spLocks noGrp="1"/>
          </p:cNvSpPr>
          <p:nvPr>
            <p:ph idx="1"/>
          </p:nvPr>
        </p:nvSpPr>
        <p:spPr>
          <a:xfrm>
            <a:off x="-2556792" y="5013176"/>
            <a:ext cx="1882552" cy="45719"/>
          </a:xfrm>
        </p:spPr>
        <p:txBody>
          <a:bodyPr>
            <a:normAutofit fontScale="25000" lnSpcReduction="20000"/>
          </a:bodyPr>
          <a:lstStyle/>
          <a:p>
            <a:endParaRPr lang="fa-IR" dirty="0"/>
          </a:p>
        </p:txBody>
      </p:sp>
    </p:spTree>
    <p:extLst>
      <p:ext uri="{BB962C8B-B14F-4D97-AF65-F5344CB8AC3E}">
        <p14:creationId xmlns:p14="http://schemas.microsoft.com/office/powerpoint/2010/main" val="2194450647"/>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988" y="476672"/>
            <a:ext cx="8496944" cy="3108543"/>
          </a:xfrm>
          <a:prstGeom prst="rect">
            <a:avLst/>
          </a:prstGeom>
        </p:spPr>
        <p:txBody>
          <a:bodyPr wrap="square">
            <a:spAutoFit/>
          </a:bodyPr>
          <a:lstStyle/>
          <a:p>
            <a:pPr lvl="0" algn="l"/>
            <a:r>
              <a:rPr lang="en-US" sz="2800" b="1" i="1" dirty="0"/>
              <a:t>6- Automatically Start system in specified GPS direction ( park place for home and work place that we know there is no problem to Start automatically </a:t>
            </a:r>
            <a:r>
              <a:rPr lang="en-US" sz="2800" b="1" i="1" dirty="0" smtClean="0"/>
              <a:t>for the </a:t>
            </a:r>
            <a:r>
              <a:rPr lang="en-US" sz="2800" b="1" i="1" dirty="0"/>
              <a:t>system</a:t>
            </a:r>
            <a:r>
              <a:rPr lang="en-US" sz="2800" b="1" i="1" dirty="0" smtClean="0"/>
              <a:t>).  </a:t>
            </a:r>
          </a:p>
          <a:p>
            <a:pPr lvl="0" algn="l"/>
            <a:r>
              <a:rPr lang="en-US" sz="2800" b="1" i="1" dirty="0" smtClean="0"/>
              <a:t>7- Provide all this data to ANGEL had office to analyze the data for improving the system and sharing benefits of ANGEL with the world. </a:t>
            </a:r>
            <a:endParaRPr lang="en-US" sz="2800" b="1" i="1" dirty="0"/>
          </a:p>
        </p:txBody>
      </p:sp>
    </p:spTree>
    <p:extLst>
      <p:ext uri="{BB962C8B-B14F-4D97-AF65-F5344CB8AC3E}">
        <p14:creationId xmlns:p14="http://schemas.microsoft.com/office/powerpoint/2010/main" val="1056175464"/>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580" y="3356992"/>
            <a:ext cx="8280920" cy="295465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6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52 mi or 83 km</a:t>
            </a:r>
          </a:p>
          <a:p>
            <a:pPr algn="ctr"/>
            <a:r>
              <a:rPr lang="en-US" sz="6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Drive with Solar power per day.</a:t>
            </a:r>
            <a:endParaRPr lang="fa-IR" sz="6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Rectangle 2"/>
          <p:cNvSpPr/>
          <p:nvPr/>
        </p:nvSpPr>
        <p:spPr>
          <a:xfrm>
            <a:off x="411580" y="764704"/>
            <a:ext cx="8192868"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The purpose for the </a:t>
            </a:r>
            <a:r>
              <a:rPr lang="en-US"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ANGEL</a:t>
            </a:r>
            <a:r>
              <a:rPr lang="en-US" sz="28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is </a:t>
            </a:r>
          </a:p>
          <a:p>
            <a:pPr algn="ctr"/>
            <a:r>
              <a:rPr lang="en-US" sz="28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to </a:t>
            </a:r>
            <a:r>
              <a:rPr lang="en-US" sz="28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charge the car’s batteries with solar power. That way, the owner wouldn’t necessarily need an electrical </a:t>
            </a:r>
            <a:endParaRPr lang="fa-IR" sz="28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a:p>
            <a:pPr algn="ctr"/>
            <a:r>
              <a:rPr lang="en-US" sz="28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outlet </a:t>
            </a:r>
            <a:r>
              <a:rPr lang="en-US" sz="28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to plug </a:t>
            </a:r>
            <a:r>
              <a:rPr lang="en-US" sz="28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in.</a:t>
            </a:r>
            <a:endParaRPr lang="fa-IR" sz="28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val="3045607271"/>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20688"/>
            <a:ext cx="8280920" cy="4832092"/>
          </a:xfrm>
          <a:prstGeom prst="rect">
            <a:avLst/>
          </a:prstGeom>
        </p:spPr>
        <p:txBody>
          <a:bodyPr wrap="square">
            <a:spAutoFit/>
          </a:bodyPr>
          <a:lstStyle/>
          <a:p>
            <a:pPr algn="l"/>
            <a:r>
              <a:rPr lang="en-US" sz="2800" dirty="0" smtClean="0"/>
              <a:t>The purpose for the </a:t>
            </a:r>
            <a:r>
              <a:rPr lang="en-US"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ANGEL</a:t>
            </a:r>
            <a:r>
              <a:rPr lang="en-US" sz="2800" dirty="0" smtClean="0"/>
              <a:t>  is to charge the car’s batteries with solar power</a:t>
            </a:r>
          </a:p>
          <a:p>
            <a:pPr algn="l"/>
            <a:r>
              <a:rPr lang="en-US" sz="2800" dirty="0" smtClean="0"/>
              <a:t> </a:t>
            </a:r>
            <a:r>
              <a:rPr lang="en-US" sz="2800" b="1" i="1" dirty="0" smtClean="0"/>
              <a:t>For </a:t>
            </a:r>
            <a:r>
              <a:rPr lang="en-US" sz="2800" b="1" i="1" dirty="0"/>
              <a:t>example </a:t>
            </a:r>
            <a:r>
              <a:rPr lang="en-US" sz="2800" b="1" i="1" dirty="0" smtClean="0"/>
              <a:t>with 14 hour </a:t>
            </a:r>
            <a:r>
              <a:rPr lang="en-US" sz="2800" b="1" i="1" dirty="0"/>
              <a:t>between </a:t>
            </a:r>
            <a:r>
              <a:rPr lang="en-US" sz="2800" b="1" dirty="0"/>
              <a:t>sunrise and </a:t>
            </a:r>
            <a:r>
              <a:rPr lang="en-US" sz="2800" b="1" dirty="0" smtClean="0"/>
              <a:t>sunset </a:t>
            </a:r>
            <a:r>
              <a:rPr lang="en-US" sz="2800" b="1" dirty="0"/>
              <a:t>in </a:t>
            </a:r>
            <a:r>
              <a:rPr lang="en-US" sz="2800" b="1" dirty="0" smtClean="0"/>
              <a:t>Dubai for May / you can see in the fallowing table / and with 2 Kw/H output of </a:t>
            </a:r>
            <a:r>
              <a:rPr lang="en-US"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ANGEL</a:t>
            </a:r>
            <a:r>
              <a:rPr lang="en-US" sz="2800" b="1" dirty="0" smtClean="0"/>
              <a:t> in one hour charging time and with estimate 10 hours working </a:t>
            </a:r>
            <a:r>
              <a:rPr lang="en-US" sz="2800" b="1" dirty="0"/>
              <a:t>time </a:t>
            </a:r>
            <a:r>
              <a:rPr lang="en-US" sz="2800" b="1" dirty="0" smtClean="0"/>
              <a:t>period instead of 14 Hours  </a:t>
            </a:r>
          </a:p>
          <a:p>
            <a:pPr algn="l"/>
            <a:r>
              <a:rPr lang="en-US" sz="2800" b="1" dirty="0" smtClean="0"/>
              <a:t>ANGEL electricity output must be 20 KW in normal day. </a:t>
            </a:r>
            <a:r>
              <a:rPr lang="en-US" sz="2800" b="1" dirty="0"/>
              <a:t>A</a:t>
            </a:r>
            <a:r>
              <a:rPr lang="en-US" sz="2800" b="1" dirty="0" smtClean="0"/>
              <a:t>nd its enough for day long  trips.</a:t>
            </a:r>
          </a:p>
          <a:p>
            <a:pPr lvl="0" algn="l"/>
            <a:r>
              <a:rPr lang="en-US" sz="2800" b="1" i="1" dirty="0" smtClean="0"/>
              <a:t>. </a:t>
            </a:r>
            <a:endParaRPr lang="en-US" sz="2800" b="1" i="1" dirty="0"/>
          </a:p>
        </p:txBody>
      </p:sp>
    </p:spTree>
    <p:extLst>
      <p:ext uri="{BB962C8B-B14F-4D97-AF65-F5344CB8AC3E}">
        <p14:creationId xmlns:p14="http://schemas.microsoft.com/office/powerpoint/2010/main" val="1629694454"/>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76672"/>
            <a:ext cx="8194416" cy="3385542"/>
          </a:xfrm>
          <a:prstGeom prst="rect">
            <a:avLst/>
          </a:prstGeom>
        </p:spPr>
        <p:txBody>
          <a:bodyPr wrap="square">
            <a:spAutoFit/>
          </a:bodyPr>
          <a:lstStyle/>
          <a:p>
            <a:pPr algn="l"/>
            <a:r>
              <a:rPr lang="en-US" sz="2800" b="1" dirty="0"/>
              <a:t>EV passenger car</a:t>
            </a:r>
            <a:r>
              <a:rPr lang="en-US" sz="2800" dirty="0"/>
              <a:t> will go 52 electric miles with this amount of energy. </a:t>
            </a:r>
          </a:p>
          <a:p>
            <a:pPr algn="l"/>
            <a:r>
              <a:rPr lang="en-US" sz="2800" dirty="0"/>
              <a:t>That may not seem like a lot, but most trips for most drivers are quick trips to work or the grocery store. </a:t>
            </a:r>
          </a:p>
          <a:p>
            <a:pPr algn="l"/>
            <a:r>
              <a:rPr lang="en-US" sz="2800" dirty="0"/>
              <a:t>I estimates that the electric range could cover 95 percent of all trips made by an average driver.</a:t>
            </a:r>
            <a:endParaRPr lang="en-US" sz="2800" b="1" dirty="0"/>
          </a:p>
          <a:p>
            <a:pPr algn="l"/>
            <a:r>
              <a:rPr lang="en-US" b="1" dirty="0"/>
              <a:t> </a:t>
            </a:r>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020" y="3973504"/>
            <a:ext cx="3384376" cy="20494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519837" y="4613487"/>
            <a:ext cx="3476319" cy="769441"/>
          </a:xfrm>
          <a:prstGeom prst="rect">
            <a:avLst/>
          </a:prstGeom>
        </p:spPr>
        <p:txBody>
          <a:bodyPr wrap="square">
            <a:spAutoFit/>
          </a:bodyPr>
          <a:lstStyle/>
          <a:p>
            <a:pPr algn="ctr"/>
            <a:r>
              <a:rPr lang="en-US" sz="4400" i="1" spc="150" dirty="0">
                <a:ln w="11430">
                  <a:solidFill>
                    <a:schemeClr val="bg2">
                      <a:lumMod val="50000"/>
                    </a:schemeClr>
                  </a:solidFill>
                </a:ln>
                <a:solidFill>
                  <a:srgbClr val="FF0000"/>
                </a:solidFill>
                <a:effectLst>
                  <a:outerShdw blurRad="25400" algn="tl" rotWithShape="0">
                    <a:srgbClr val="000000">
                      <a:alpha val="43000"/>
                    </a:srgbClr>
                  </a:outerShdw>
                </a:effectLst>
                <a:latin typeface="Aharoni" pitchFamily="2" charset="-79"/>
                <a:cs typeface="Aharoni" pitchFamily="2" charset="-79"/>
              </a:rPr>
              <a:t>STOP</a:t>
            </a:r>
            <a:endParaRPr lang="fa-IR" sz="4400" dirty="0"/>
          </a:p>
        </p:txBody>
      </p:sp>
    </p:spTree>
    <p:extLst>
      <p:ext uri="{BB962C8B-B14F-4D97-AF65-F5344CB8AC3E}">
        <p14:creationId xmlns:p14="http://schemas.microsoft.com/office/powerpoint/2010/main" val="334334252"/>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4075936"/>
              </p:ext>
            </p:extLst>
          </p:nvPr>
        </p:nvGraphicFramePr>
        <p:xfrm>
          <a:off x="1475656" y="1772816"/>
          <a:ext cx="5976664" cy="4752528"/>
        </p:xfrm>
        <a:graphic>
          <a:graphicData uri="http://schemas.openxmlformats.org/drawingml/2006/table">
            <a:tbl>
              <a:tblPr>
                <a:tableStyleId>{3C2FFA5D-87B4-456A-9821-1D502468CF0F}</a:tableStyleId>
              </a:tblPr>
              <a:tblGrid>
                <a:gridCol w="747083"/>
                <a:gridCol w="747083"/>
                <a:gridCol w="747083"/>
                <a:gridCol w="747083"/>
                <a:gridCol w="747083"/>
                <a:gridCol w="747083"/>
                <a:gridCol w="747083"/>
                <a:gridCol w="747083"/>
              </a:tblGrid>
              <a:tr h="0">
                <a:tc gridSpan="2">
                  <a:txBody>
                    <a:bodyPr/>
                    <a:lstStyle/>
                    <a:p>
                      <a:endParaRPr lang="fa-IR" sz="1300" dirty="0"/>
                    </a:p>
                  </a:txBody>
                  <a:tcPr marL="66317" marR="66317" marT="33159" marB="33159" anchor="ctr"/>
                </a:tc>
                <a:tc hMerge="1">
                  <a:txBody>
                    <a:bodyPr/>
                    <a:lstStyle/>
                    <a:p>
                      <a:pPr rtl="1"/>
                      <a:endParaRPr lang="fa-IR"/>
                    </a:p>
                  </a:txBody>
                  <a:tcPr/>
                </a:tc>
                <a:tc>
                  <a:txBody>
                    <a:bodyPr/>
                    <a:lstStyle/>
                    <a:p>
                      <a:pPr rtl="1"/>
                      <a:endParaRPr lang="fa-IR" sz="1300" dirty="0"/>
                    </a:p>
                  </a:txBody>
                  <a:tcPr marL="66317" marR="66317" marT="33159" marB="33159"/>
                </a:tc>
                <a:tc>
                  <a:txBody>
                    <a:bodyPr/>
                    <a:lstStyle/>
                    <a:p>
                      <a:pPr rtl="1"/>
                      <a:endParaRPr lang="fa-IR" sz="1300" dirty="0"/>
                    </a:p>
                  </a:txBody>
                  <a:tcPr marL="66317" marR="66317" marT="33159" marB="33159"/>
                </a:tc>
                <a:tc>
                  <a:txBody>
                    <a:bodyPr/>
                    <a:lstStyle/>
                    <a:p>
                      <a:pPr rtl="1"/>
                      <a:endParaRPr lang="fa-IR" sz="1300"/>
                    </a:p>
                  </a:txBody>
                  <a:tcPr marL="66317" marR="66317" marT="33159" marB="33159"/>
                </a:tc>
                <a:tc>
                  <a:txBody>
                    <a:bodyPr/>
                    <a:lstStyle/>
                    <a:p>
                      <a:pPr rtl="1"/>
                      <a:endParaRPr lang="fa-IR" sz="1300" dirty="0"/>
                    </a:p>
                  </a:txBody>
                  <a:tcPr marL="66317" marR="66317" marT="33159" marB="33159"/>
                </a:tc>
                <a:tc>
                  <a:txBody>
                    <a:bodyPr/>
                    <a:lstStyle/>
                    <a:p>
                      <a:pPr rtl="1"/>
                      <a:endParaRPr lang="fa-IR" sz="1300"/>
                    </a:p>
                  </a:txBody>
                  <a:tcPr marL="66317" marR="66317" marT="33159" marB="33159"/>
                </a:tc>
                <a:tc>
                  <a:txBody>
                    <a:bodyPr/>
                    <a:lstStyle/>
                    <a:p>
                      <a:pPr rtl="1"/>
                      <a:endParaRPr lang="fa-IR" sz="1300" dirty="0">
                        <a:solidFill>
                          <a:schemeClr val="accent6">
                            <a:lumMod val="75000"/>
                          </a:schemeClr>
                        </a:solidFill>
                      </a:endParaRPr>
                    </a:p>
                  </a:txBody>
                  <a:tcPr marL="66317" marR="66317" marT="33159" marB="33159"/>
                </a:tc>
              </a:tr>
              <a:tr h="210425">
                <a:tc>
                  <a:txBody>
                    <a:bodyPr/>
                    <a:lstStyle/>
                    <a:p>
                      <a:endParaRPr lang="fa-IR" sz="1300">
                        <a:effectLst/>
                      </a:endParaRPr>
                    </a:p>
                  </a:txBody>
                  <a:tcPr marL="66317" marR="66317" marT="33159" marB="33159" anchor="ctr"/>
                </a:tc>
                <a:tc>
                  <a:txBody>
                    <a:bodyPr/>
                    <a:lstStyle/>
                    <a:p>
                      <a:endParaRPr lang="fa-IR" sz="1300">
                        <a:effectLst/>
                      </a:endParaRPr>
                    </a:p>
                  </a:txBody>
                  <a:tcPr marL="66317" marR="66317" marT="33159" marB="33159" anchor="ctr"/>
                </a:tc>
                <a:tc>
                  <a:txBody>
                    <a:bodyPr/>
                    <a:lstStyle/>
                    <a:p>
                      <a:endParaRPr lang="fa-IR" sz="1300">
                        <a:effectLst/>
                      </a:endParaRPr>
                    </a:p>
                  </a:txBody>
                  <a:tcPr marL="66317" marR="66317" marT="33159" marB="33159" anchor="ctr"/>
                </a:tc>
                <a:tc gridSpan="2">
                  <a:txBody>
                    <a:bodyPr/>
                    <a:lstStyle/>
                    <a:p>
                      <a:pPr algn="ctr"/>
                      <a:r>
                        <a:rPr lang="en-US" sz="1300" dirty="0">
                          <a:effectLst/>
                        </a:rPr>
                        <a:t>Length of day</a:t>
                      </a:r>
                      <a:endParaRPr lang="en-US" sz="1300" dirty="0">
                        <a:solidFill>
                          <a:schemeClr val="bg1"/>
                        </a:solidFill>
                        <a:effectLst/>
                      </a:endParaRPr>
                    </a:p>
                  </a:txBody>
                  <a:tcPr marL="66317" marR="66317" marT="33159" marB="33159" anchor="ctr"/>
                </a:tc>
                <a:tc hMerge="1">
                  <a:txBody>
                    <a:bodyPr/>
                    <a:lstStyle/>
                    <a:p>
                      <a:pPr rtl="1"/>
                      <a:endParaRPr lang="fa-IR"/>
                    </a:p>
                  </a:txBody>
                  <a:tcPr/>
                </a:tc>
                <a:tc gridSpan="3">
                  <a:txBody>
                    <a:bodyPr/>
                    <a:lstStyle/>
                    <a:p>
                      <a:pPr algn="r"/>
                      <a:r>
                        <a:rPr lang="en-US" sz="1300" dirty="0">
                          <a:effectLst/>
                        </a:rPr>
                        <a:t>Solar noon</a:t>
                      </a:r>
                      <a:endParaRPr lang="en-US" sz="1300" dirty="0">
                        <a:solidFill>
                          <a:schemeClr val="bg1"/>
                        </a:solidFill>
                        <a:effectLst/>
                      </a:endParaRPr>
                    </a:p>
                  </a:txBody>
                  <a:tcPr marL="66317" marR="66317" marT="33159" marB="33159" anchor="ctr"/>
                </a:tc>
                <a:tc hMerge="1">
                  <a:txBody>
                    <a:bodyPr/>
                    <a:lstStyle/>
                    <a:p>
                      <a:pPr rtl="1"/>
                      <a:endParaRPr lang="fa-IR"/>
                    </a:p>
                  </a:txBody>
                  <a:tcPr/>
                </a:tc>
                <a:tc hMerge="1">
                  <a:txBody>
                    <a:bodyPr/>
                    <a:lstStyle/>
                    <a:p>
                      <a:pPr rtl="1"/>
                      <a:endParaRPr lang="fa-IR"/>
                    </a:p>
                  </a:txBody>
                  <a:tcPr/>
                </a:tc>
              </a:tr>
              <a:tr h="368244">
                <a:tc rowSpan="2">
                  <a:txBody>
                    <a:bodyPr/>
                    <a:lstStyle/>
                    <a:p>
                      <a:pPr algn="ctr"/>
                      <a:r>
                        <a:rPr lang="en-US" sz="1300">
                          <a:effectLst/>
                        </a:rPr>
                        <a:t>Date</a:t>
                      </a:r>
                      <a:endParaRPr lang="en-US" sz="1300">
                        <a:solidFill>
                          <a:schemeClr val="bg1"/>
                        </a:solidFill>
                        <a:effectLst/>
                      </a:endParaRPr>
                    </a:p>
                  </a:txBody>
                  <a:tcPr marL="66317" marR="66317" marT="33159" marB="33159" anchor="ctr"/>
                </a:tc>
                <a:tc rowSpan="2">
                  <a:txBody>
                    <a:bodyPr/>
                    <a:lstStyle/>
                    <a:p>
                      <a:pPr algn="ctr"/>
                      <a:r>
                        <a:rPr lang="en-US" sz="1300">
                          <a:effectLst/>
                        </a:rPr>
                        <a:t>Sunrise</a:t>
                      </a:r>
                      <a:endParaRPr lang="en-US" sz="1300">
                        <a:solidFill>
                          <a:schemeClr val="bg1"/>
                        </a:solidFill>
                        <a:effectLst/>
                      </a:endParaRPr>
                    </a:p>
                  </a:txBody>
                  <a:tcPr marL="66317" marR="66317" marT="33159" marB="33159" anchor="ctr"/>
                </a:tc>
                <a:tc rowSpan="2">
                  <a:txBody>
                    <a:bodyPr/>
                    <a:lstStyle/>
                    <a:p>
                      <a:pPr algn="ctr"/>
                      <a:r>
                        <a:rPr lang="en-US" sz="1300" dirty="0">
                          <a:effectLst/>
                        </a:rPr>
                        <a:t>Sunset</a:t>
                      </a:r>
                      <a:endParaRPr lang="en-US" sz="1300" dirty="0">
                        <a:solidFill>
                          <a:schemeClr val="bg1"/>
                        </a:solidFill>
                        <a:effectLst/>
                      </a:endParaRPr>
                    </a:p>
                  </a:txBody>
                  <a:tcPr marL="66317" marR="66317" marT="33159" marB="33159" anchor="ctr"/>
                </a:tc>
                <a:tc rowSpan="2">
                  <a:txBody>
                    <a:bodyPr/>
                    <a:lstStyle/>
                    <a:p>
                      <a:pPr algn="ctr"/>
                      <a:r>
                        <a:rPr lang="en-US" sz="1300" dirty="0">
                          <a:solidFill>
                            <a:srgbClr val="FF0000"/>
                          </a:solidFill>
                          <a:effectLst/>
                        </a:rPr>
                        <a:t>This day</a:t>
                      </a:r>
                    </a:p>
                  </a:txBody>
                  <a:tcPr marL="66317" marR="66317" marT="33159" marB="33159" anchor="ctr"/>
                </a:tc>
                <a:tc rowSpan="2">
                  <a:txBody>
                    <a:bodyPr/>
                    <a:lstStyle/>
                    <a:p>
                      <a:pPr algn="ctr"/>
                      <a:r>
                        <a:rPr lang="en-US" sz="1300" dirty="0">
                          <a:effectLst/>
                        </a:rPr>
                        <a:t>Difference</a:t>
                      </a:r>
                      <a:endParaRPr lang="en-US" sz="1300" dirty="0">
                        <a:solidFill>
                          <a:schemeClr val="bg1"/>
                        </a:solidFill>
                        <a:effectLst/>
                      </a:endParaRPr>
                    </a:p>
                  </a:txBody>
                  <a:tcPr marL="66317" marR="66317" marT="33159" marB="33159" anchor="ctr"/>
                </a:tc>
                <a:tc rowSpan="2">
                  <a:txBody>
                    <a:bodyPr/>
                    <a:lstStyle/>
                    <a:p>
                      <a:pPr algn="ctr"/>
                      <a:r>
                        <a:rPr lang="en-US" sz="1300">
                          <a:effectLst/>
                        </a:rPr>
                        <a:t>Time</a:t>
                      </a:r>
                      <a:endParaRPr lang="en-US" sz="1300">
                        <a:solidFill>
                          <a:schemeClr val="bg1"/>
                        </a:solidFill>
                        <a:effectLst/>
                      </a:endParaRPr>
                    </a:p>
                  </a:txBody>
                  <a:tcPr marL="66317" marR="66317" marT="33159" marB="33159" anchor="ctr"/>
                </a:tc>
                <a:tc rowSpan="2">
                  <a:txBody>
                    <a:bodyPr/>
                    <a:lstStyle/>
                    <a:p>
                      <a:pPr algn="ctr"/>
                      <a:r>
                        <a:rPr lang="en-US" sz="1300">
                          <a:effectLst/>
                        </a:rPr>
                        <a:t>Altitude</a:t>
                      </a:r>
                      <a:endParaRPr lang="en-US" sz="1300">
                        <a:solidFill>
                          <a:schemeClr val="bg1"/>
                        </a:solidFill>
                        <a:effectLst/>
                      </a:endParaRPr>
                    </a:p>
                  </a:txBody>
                  <a:tcPr marL="66317" marR="66317" marT="33159" marB="33159" anchor="ctr"/>
                </a:tc>
                <a:tc>
                  <a:txBody>
                    <a:bodyPr/>
                    <a:lstStyle/>
                    <a:p>
                      <a:pPr algn="ctr"/>
                      <a:r>
                        <a:rPr lang="en-US" sz="1300">
                          <a:effectLst/>
                        </a:rPr>
                        <a:t>Distance</a:t>
                      </a:r>
                      <a:endParaRPr lang="en-US" sz="1300">
                        <a:solidFill>
                          <a:schemeClr val="bg1"/>
                        </a:solidFill>
                        <a:effectLst/>
                      </a:endParaRPr>
                    </a:p>
                  </a:txBody>
                  <a:tcPr marL="66317" marR="66317" marT="33159" marB="33159" anchor="ctr"/>
                </a:tc>
              </a:tr>
              <a:tr h="368244">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ctr"/>
                      <a:r>
                        <a:rPr lang="en-US" sz="1300" dirty="0">
                          <a:effectLst/>
                        </a:rPr>
                        <a:t>(million mi)</a:t>
                      </a:r>
                      <a:endParaRPr lang="en-US" sz="1300" dirty="0">
                        <a:solidFill>
                          <a:schemeClr val="bg1"/>
                        </a:solidFill>
                        <a:effectLst/>
                      </a:endParaRPr>
                    </a:p>
                  </a:txBody>
                  <a:tcPr marL="66317" marR="66317" marT="33159" marB="33159" anchor="ctr"/>
                </a:tc>
              </a:tr>
              <a:tr h="368244">
                <a:tc>
                  <a:txBody>
                    <a:bodyPr/>
                    <a:lstStyle/>
                    <a:p>
                      <a:pPr algn="ctr"/>
                      <a:r>
                        <a:rPr lang="en-US" sz="1300">
                          <a:effectLst/>
                        </a:rPr>
                        <a:t>May 16, 2014</a:t>
                      </a:r>
                      <a:endParaRPr lang="en-US" sz="1300">
                        <a:solidFill>
                          <a:schemeClr val="bg1"/>
                        </a:solidFill>
                        <a:effectLst/>
                      </a:endParaRPr>
                    </a:p>
                  </a:txBody>
                  <a:tcPr marL="66317" marR="66317" marT="33159" marB="33159" anchor="ctr"/>
                </a:tc>
                <a:tc>
                  <a:txBody>
                    <a:bodyPr/>
                    <a:lstStyle/>
                    <a:p>
                      <a:pPr algn="ctr"/>
                      <a:r>
                        <a:rPr lang="en-US" sz="1300">
                          <a:effectLst/>
                        </a:rPr>
                        <a:t>5:34 AM</a:t>
                      </a:r>
                      <a:endParaRPr lang="en-US" sz="1300">
                        <a:solidFill>
                          <a:schemeClr val="bg1"/>
                        </a:solidFill>
                        <a:effectLst/>
                      </a:endParaRPr>
                    </a:p>
                  </a:txBody>
                  <a:tcPr marL="66317" marR="66317" marT="33159" marB="33159" anchor="ctr"/>
                </a:tc>
                <a:tc>
                  <a:txBody>
                    <a:bodyPr/>
                    <a:lstStyle/>
                    <a:p>
                      <a:pPr algn="ctr"/>
                      <a:r>
                        <a:rPr lang="en-US" sz="1300">
                          <a:effectLst/>
                        </a:rPr>
                        <a:t>6:57 PM</a:t>
                      </a:r>
                      <a:endParaRPr lang="en-US" sz="1300">
                        <a:solidFill>
                          <a:schemeClr val="bg1"/>
                        </a:solidFill>
                        <a:effectLst/>
                      </a:endParaRPr>
                    </a:p>
                  </a:txBody>
                  <a:tcPr marL="66317" marR="66317" marT="33159" marB="33159" anchor="ctr"/>
                </a:tc>
                <a:tc>
                  <a:txBody>
                    <a:bodyPr/>
                    <a:lstStyle/>
                    <a:p>
                      <a:pPr algn="ctr"/>
                      <a:r>
                        <a:rPr lang="en-US" sz="1300" dirty="0">
                          <a:solidFill>
                            <a:srgbClr val="FF0000"/>
                          </a:solidFill>
                          <a:effectLst/>
                        </a:rPr>
                        <a:t>13h 23m 11s</a:t>
                      </a:r>
                    </a:p>
                  </a:txBody>
                  <a:tcPr marL="66317" marR="66317" marT="33159" marB="33159" anchor="ctr"/>
                </a:tc>
                <a:tc>
                  <a:txBody>
                    <a:bodyPr/>
                    <a:lstStyle/>
                    <a:p>
                      <a:pPr algn="ctr"/>
                      <a:r>
                        <a:rPr lang="en-US" sz="1300" dirty="0">
                          <a:effectLst/>
                        </a:rPr>
                        <a:t>+ 1m 01s</a:t>
                      </a:r>
                      <a:endParaRPr lang="en-US" sz="1300" dirty="0">
                        <a:solidFill>
                          <a:schemeClr val="bg1"/>
                        </a:solidFill>
                        <a:effectLst/>
                      </a:endParaRPr>
                    </a:p>
                  </a:txBody>
                  <a:tcPr marL="66317" marR="66317" marT="33159" marB="33159" anchor="ctr"/>
                </a:tc>
                <a:tc>
                  <a:txBody>
                    <a:bodyPr/>
                    <a:lstStyle/>
                    <a:p>
                      <a:pPr algn="ctr"/>
                      <a:r>
                        <a:rPr lang="en-US" sz="1300">
                          <a:effectLst/>
                        </a:rPr>
                        <a:t>12:15 PM</a:t>
                      </a:r>
                      <a:endParaRPr lang="en-US" sz="1300">
                        <a:solidFill>
                          <a:schemeClr val="bg1"/>
                        </a:solidFill>
                        <a:effectLst/>
                      </a:endParaRPr>
                    </a:p>
                  </a:txBody>
                  <a:tcPr marL="66317" marR="66317" marT="33159" marB="33159" anchor="ctr"/>
                </a:tc>
                <a:tc>
                  <a:txBody>
                    <a:bodyPr/>
                    <a:lstStyle/>
                    <a:p>
                      <a:pPr algn="ctr"/>
                      <a:r>
                        <a:rPr lang="fa-IR" sz="1300" dirty="0">
                          <a:effectLst/>
                          <a:latin typeface="Adobe Caslon Pro Bold" pitchFamily="18" charset="0"/>
                          <a:ea typeface="Adobe Fangsong Std R" pitchFamily="18" charset="-128"/>
                          <a:cs typeface="+mn-cs"/>
                        </a:rPr>
                        <a:t>83.8° </a:t>
                      </a:r>
                      <a:endParaRPr lang="fa-IR" sz="1300" dirty="0">
                        <a:solidFill>
                          <a:schemeClr val="bg1"/>
                        </a:solidFill>
                        <a:effectLst/>
                        <a:latin typeface="Adobe Caslon Pro Bold" pitchFamily="18" charset="0"/>
                        <a:ea typeface="Adobe Fangsong Std R" pitchFamily="18" charset="-128"/>
                        <a:cs typeface="+mn-cs"/>
                      </a:endParaRPr>
                    </a:p>
                  </a:txBody>
                  <a:tcPr marL="66317" marR="66317" marT="33159" marB="33159" anchor="ctr"/>
                </a:tc>
                <a:tc>
                  <a:txBody>
                    <a:bodyPr/>
                    <a:lstStyle/>
                    <a:p>
                      <a:pPr algn="ctr"/>
                      <a:r>
                        <a:rPr lang="fa-IR" sz="1300" dirty="0">
                          <a:effectLst/>
                          <a:latin typeface="Adobe Caslon Pro Bold" pitchFamily="18" charset="0"/>
                          <a:ea typeface="Adobe Fangsong Std R" pitchFamily="18" charset="-128"/>
                          <a:cs typeface="+mn-cs"/>
                        </a:rPr>
                        <a:t>93.984</a:t>
                      </a:r>
                      <a:endParaRPr lang="fa-IR" sz="1300" dirty="0">
                        <a:solidFill>
                          <a:schemeClr val="bg1"/>
                        </a:solidFill>
                        <a:effectLst/>
                        <a:latin typeface="Adobe Caslon Pro Bold" pitchFamily="18" charset="0"/>
                        <a:ea typeface="Adobe Fangsong Std R" pitchFamily="18" charset="-128"/>
                        <a:cs typeface="+mn-cs"/>
                      </a:endParaRPr>
                    </a:p>
                  </a:txBody>
                  <a:tcPr marL="66317" marR="66317" marT="33159" marB="33159" anchor="ctr"/>
                </a:tc>
              </a:tr>
              <a:tr h="368244">
                <a:tc>
                  <a:txBody>
                    <a:bodyPr/>
                    <a:lstStyle/>
                    <a:p>
                      <a:pPr algn="ctr"/>
                      <a:r>
                        <a:rPr lang="en-US" sz="1300">
                          <a:effectLst/>
                        </a:rPr>
                        <a:t>May 17, 2014</a:t>
                      </a:r>
                      <a:endParaRPr lang="en-US" sz="1300">
                        <a:solidFill>
                          <a:schemeClr val="bg1"/>
                        </a:solidFill>
                        <a:effectLst/>
                      </a:endParaRPr>
                    </a:p>
                  </a:txBody>
                  <a:tcPr marL="66317" marR="66317" marT="33159" marB="33159" anchor="ctr"/>
                </a:tc>
                <a:tc>
                  <a:txBody>
                    <a:bodyPr/>
                    <a:lstStyle/>
                    <a:p>
                      <a:pPr algn="ctr"/>
                      <a:r>
                        <a:rPr lang="en-US" sz="1300">
                          <a:effectLst/>
                        </a:rPr>
                        <a:t>5:33 AM</a:t>
                      </a:r>
                      <a:endParaRPr lang="en-US" sz="1300">
                        <a:solidFill>
                          <a:schemeClr val="bg1"/>
                        </a:solidFill>
                        <a:effectLst/>
                      </a:endParaRPr>
                    </a:p>
                  </a:txBody>
                  <a:tcPr marL="66317" marR="66317" marT="33159" marB="33159" anchor="ctr"/>
                </a:tc>
                <a:tc>
                  <a:txBody>
                    <a:bodyPr/>
                    <a:lstStyle/>
                    <a:p>
                      <a:pPr algn="ctr"/>
                      <a:r>
                        <a:rPr lang="en-US" sz="1300">
                          <a:effectLst/>
                        </a:rPr>
                        <a:t>6:57 PM</a:t>
                      </a:r>
                      <a:endParaRPr lang="en-US" sz="1300">
                        <a:solidFill>
                          <a:schemeClr val="bg1"/>
                        </a:solidFill>
                        <a:effectLst/>
                      </a:endParaRPr>
                    </a:p>
                  </a:txBody>
                  <a:tcPr marL="66317" marR="66317" marT="33159" marB="33159" anchor="ctr"/>
                </a:tc>
                <a:tc>
                  <a:txBody>
                    <a:bodyPr/>
                    <a:lstStyle/>
                    <a:p>
                      <a:pPr algn="ctr"/>
                      <a:r>
                        <a:rPr lang="en-US" sz="1300" dirty="0">
                          <a:solidFill>
                            <a:srgbClr val="FF0000"/>
                          </a:solidFill>
                          <a:effectLst/>
                        </a:rPr>
                        <a:t>13h 24m 11s</a:t>
                      </a:r>
                    </a:p>
                  </a:txBody>
                  <a:tcPr marL="66317" marR="66317" marT="33159" marB="33159" anchor="ctr"/>
                </a:tc>
                <a:tc>
                  <a:txBody>
                    <a:bodyPr/>
                    <a:lstStyle/>
                    <a:p>
                      <a:pPr algn="ctr"/>
                      <a:r>
                        <a:rPr lang="en-US" sz="1300">
                          <a:effectLst/>
                        </a:rPr>
                        <a:t>+ 59s</a:t>
                      </a:r>
                      <a:endParaRPr lang="en-US" sz="1300">
                        <a:solidFill>
                          <a:schemeClr val="bg1"/>
                        </a:solidFill>
                        <a:effectLst/>
                      </a:endParaRPr>
                    </a:p>
                  </a:txBody>
                  <a:tcPr marL="66317" marR="66317" marT="33159" marB="33159" anchor="ctr"/>
                </a:tc>
                <a:tc>
                  <a:txBody>
                    <a:bodyPr/>
                    <a:lstStyle/>
                    <a:p>
                      <a:pPr algn="ctr"/>
                      <a:r>
                        <a:rPr lang="en-US" sz="1300" dirty="0">
                          <a:effectLst/>
                        </a:rPr>
                        <a:t>12:15 PM</a:t>
                      </a:r>
                      <a:endParaRPr lang="en-US" sz="1300" dirty="0">
                        <a:solidFill>
                          <a:schemeClr val="bg1"/>
                        </a:solidFill>
                        <a:effectLst/>
                      </a:endParaRPr>
                    </a:p>
                  </a:txBody>
                  <a:tcPr marL="66317" marR="66317" marT="33159" marB="33159" anchor="ctr"/>
                </a:tc>
                <a:tc>
                  <a:txBody>
                    <a:bodyPr/>
                    <a:lstStyle/>
                    <a:p>
                      <a:pPr algn="ctr"/>
                      <a:r>
                        <a:rPr lang="fa-IR" sz="1300">
                          <a:effectLst/>
                          <a:latin typeface="Adobe Caslon Pro Bold" pitchFamily="18" charset="0"/>
                          <a:ea typeface="Adobe Fangsong Std R" pitchFamily="18" charset="-128"/>
                          <a:cs typeface="+mn-cs"/>
                        </a:rPr>
                        <a:t>84.1° </a:t>
                      </a:r>
                      <a:endParaRPr lang="fa-IR" sz="1300">
                        <a:solidFill>
                          <a:schemeClr val="bg1"/>
                        </a:solidFill>
                        <a:effectLst/>
                        <a:latin typeface="Adobe Caslon Pro Bold" pitchFamily="18" charset="0"/>
                        <a:ea typeface="Adobe Fangsong Std R" pitchFamily="18" charset="-128"/>
                        <a:cs typeface="+mn-cs"/>
                      </a:endParaRPr>
                    </a:p>
                  </a:txBody>
                  <a:tcPr marL="66317" marR="66317" marT="33159" marB="33159" anchor="ctr"/>
                </a:tc>
                <a:tc>
                  <a:txBody>
                    <a:bodyPr/>
                    <a:lstStyle/>
                    <a:p>
                      <a:pPr algn="ctr"/>
                      <a:r>
                        <a:rPr lang="fa-IR" sz="1300" dirty="0">
                          <a:effectLst/>
                          <a:latin typeface="Adobe Caslon Pro Bold" pitchFamily="18" charset="0"/>
                          <a:ea typeface="Adobe Fangsong Std R" pitchFamily="18" charset="-128"/>
                          <a:cs typeface="+mn-cs"/>
                        </a:rPr>
                        <a:t>94.003</a:t>
                      </a:r>
                      <a:endParaRPr lang="fa-IR" sz="1300" dirty="0">
                        <a:solidFill>
                          <a:schemeClr val="bg1"/>
                        </a:solidFill>
                        <a:effectLst/>
                        <a:latin typeface="Adobe Caslon Pro Bold" pitchFamily="18" charset="0"/>
                        <a:ea typeface="Adobe Fangsong Std R" pitchFamily="18" charset="-128"/>
                        <a:cs typeface="+mn-cs"/>
                      </a:endParaRPr>
                    </a:p>
                  </a:txBody>
                  <a:tcPr marL="66317" marR="66317" marT="33159" marB="33159" anchor="ctr"/>
                </a:tc>
              </a:tr>
              <a:tr h="368244">
                <a:tc>
                  <a:txBody>
                    <a:bodyPr/>
                    <a:lstStyle/>
                    <a:p>
                      <a:pPr algn="ctr"/>
                      <a:r>
                        <a:rPr lang="en-US" sz="1300">
                          <a:effectLst/>
                        </a:rPr>
                        <a:t>May 18, 2014</a:t>
                      </a:r>
                      <a:endParaRPr lang="en-US" sz="1300">
                        <a:solidFill>
                          <a:schemeClr val="bg1"/>
                        </a:solidFill>
                        <a:effectLst/>
                      </a:endParaRPr>
                    </a:p>
                  </a:txBody>
                  <a:tcPr marL="66317" marR="66317" marT="33159" marB="33159" anchor="ctr"/>
                </a:tc>
                <a:tc>
                  <a:txBody>
                    <a:bodyPr/>
                    <a:lstStyle/>
                    <a:p>
                      <a:pPr algn="ctr"/>
                      <a:r>
                        <a:rPr lang="en-US" sz="1300">
                          <a:effectLst/>
                        </a:rPr>
                        <a:t>5:33 AM</a:t>
                      </a:r>
                      <a:endParaRPr lang="en-US" sz="1300">
                        <a:solidFill>
                          <a:schemeClr val="bg1"/>
                        </a:solidFill>
                        <a:effectLst/>
                      </a:endParaRPr>
                    </a:p>
                  </a:txBody>
                  <a:tcPr marL="66317" marR="66317" marT="33159" marB="33159" anchor="ctr"/>
                </a:tc>
                <a:tc>
                  <a:txBody>
                    <a:bodyPr/>
                    <a:lstStyle/>
                    <a:p>
                      <a:pPr algn="ctr"/>
                      <a:r>
                        <a:rPr lang="en-US" sz="1300">
                          <a:effectLst/>
                        </a:rPr>
                        <a:t>6:58 PM</a:t>
                      </a:r>
                      <a:endParaRPr lang="en-US" sz="1300">
                        <a:solidFill>
                          <a:schemeClr val="bg1"/>
                        </a:solidFill>
                        <a:effectLst/>
                      </a:endParaRPr>
                    </a:p>
                  </a:txBody>
                  <a:tcPr marL="66317" marR="66317" marT="33159" marB="33159" anchor="ctr"/>
                </a:tc>
                <a:tc>
                  <a:txBody>
                    <a:bodyPr/>
                    <a:lstStyle/>
                    <a:p>
                      <a:pPr algn="ctr"/>
                      <a:r>
                        <a:rPr lang="en-US" sz="1300" dirty="0">
                          <a:solidFill>
                            <a:srgbClr val="FF0000"/>
                          </a:solidFill>
                          <a:effectLst/>
                        </a:rPr>
                        <a:t>13h 25m 10s</a:t>
                      </a:r>
                    </a:p>
                  </a:txBody>
                  <a:tcPr marL="66317" marR="66317" marT="33159" marB="33159" anchor="ctr"/>
                </a:tc>
                <a:tc>
                  <a:txBody>
                    <a:bodyPr/>
                    <a:lstStyle/>
                    <a:p>
                      <a:pPr algn="ctr"/>
                      <a:r>
                        <a:rPr lang="en-US" sz="1300" dirty="0">
                          <a:effectLst/>
                        </a:rPr>
                        <a:t>+ 58s</a:t>
                      </a:r>
                      <a:endParaRPr lang="en-US" sz="1300" dirty="0">
                        <a:solidFill>
                          <a:schemeClr val="bg1"/>
                        </a:solidFill>
                        <a:effectLst/>
                      </a:endParaRPr>
                    </a:p>
                  </a:txBody>
                  <a:tcPr marL="66317" marR="66317" marT="33159" marB="33159" anchor="ctr"/>
                </a:tc>
                <a:tc>
                  <a:txBody>
                    <a:bodyPr/>
                    <a:lstStyle/>
                    <a:p>
                      <a:pPr algn="ctr"/>
                      <a:r>
                        <a:rPr lang="en-US" sz="1300" dirty="0">
                          <a:effectLst/>
                        </a:rPr>
                        <a:t>12:15 PM</a:t>
                      </a:r>
                      <a:endParaRPr lang="en-US" sz="1300" dirty="0">
                        <a:solidFill>
                          <a:schemeClr val="bg1"/>
                        </a:solidFill>
                        <a:effectLst/>
                      </a:endParaRPr>
                    </a:p>
                  </a:txBody>
                  <a:tcPr marL="66317" marR="66317" marT="33159" marB="33159" anchor="ctr"/>
                </a:tc>
                <a:tc>
                  <a:txBody>
                    <a:bodyPr/>
                    <a:lstStyle/>
                    <a:p>
                      <a:pPr algn="ctr"/>
                      <a:r>
                        <a:rPr lang="fa-IR" sz="1300">
                          <a:effectLst/>
                          <a:latin typeface="Adobe Caslon Pro Bold" pitchFamily="18" charset="0"/>
                          <a:ea typeface="Adobe Fangsong Std R" pitchFamily="18" charset="-128"/>
                          <a:cs typeface="+mn-cs"/>
                        </a:rPr>
                        <a:t>84.3° </a:t>
                      </a:r>
                      <a:endParaRPr lang="fa-IR" sz="1300">
                        <a:solidFill>
                          <a:schemeClr val="bg1"/>
                        </a:solidFill>
                        <a:effectLst/>
                        <a:latin typeface="Adobe Caslon Pro Bold" pitchFamily="18" charset="0"/>
                        <a:ea typeface="Adobe Fangsong Std R" pitchFamily="18" charset="-128"/>
                        <a:cs typeface="+mn-cs"/>
                      </a:endParaRPr>
                    </a:p>
                  </a:txBody>
                  <a:tcPr marL="66317" marR="66317" marT="33159" marB="33159" anchor="ctr"/>
                </a:tc>
                <a:tc>
                  <a:txBody>
                    <a:bodyPr/>
                    <a:lstStyle/>
                    <a:p>
                      <a:pPr algn="ctr"/>
                      <a:r>
                        <a:rPr lang="fa-IR" sz="1300" dirty="0">
                          <a:effectLst/>
                          <a:latin typeface="Adobe Caslon Pro Bold" pitchFamily="18" charset="0"/>
                          <a:ea typeface="Adobe Fangsong Std R" pitchFamily="18" charset="-128"/>
                          <a:cs typeface="+mn-cs"/>
                        </a:rPr>
                        <a:t>94.023</a:t>
                      </a:r>
                      <a:endParaRPr lang="fa-IR" sz="1300" dirty="0">
                        <a:solidFill>
                          <a:schemeClr val="bg1"/>
                        </a:solidFill>
                        <a:effectLst/>
                        <a:latin typeface="Adobe Caslon Pro Bold" pitchFamily="18" charset="0"/>
                        <a:ea typeface="Adobe Fangsong Std R" pitchFamily="18" charset="-128"/>
                        <a:cs typeface="+mn-cs"/>
                      </a:endParaRPr>
                    </a:p>
                  </a:txBody>
                  <a:tcPr marL="66317" marR="66317" marT="33159" marB="33159" anchor="ctr"/>
                </a:tc>
              </a:tr>
              <a:tr h="368244">
                <a:tc>
                  <a:txBody>
                    <a:bodyPr/>
                    <a:lstStyle/>
                    <a:p>
                      <a:pPr algn="ctr"/>
                      <a:r>
                        <a:rPr lang="en-US" sz="1300">
                          <a:effectLst/>
                        </a:rPr>
                        <a:t>May 19, 2014</a:t>
                      </a:r>
                      <a:endParaRPr lang="en-US" sz="1300">
                        <a:solidFill>
                          <a:schemeClr val="bg1"/>
                        </a:solidFill>
                        <a:effectLst/>
                      </a:endParaRPr>
                    </a:p>
                  </a:txBody>
                  <a:tcPr marL="66317" marR="66317" marT="33159" marB="33159" anchor="ctr"/>
                </a:tc>
                <a:tc>
                  <a:txBody>
                    <a:bodyPr/>
                    <a:lstStyle/>
                    <a:p>
                      <a:pPr algn="ctr"/>
                      <a:r>
                        <a:rPr lang="en-US" sz="1300">
                          <a:effectLst/>
                        </a:rPr>
                        <a:t>5:32 AM</a:t>
                      </a:r>
                      <a:endParaRPr lang="en-US" sz="1300">
                        <a:solidFill>
                          <a:schemeClr val="bg1"/>
                        </a:solidFill>
                        <a:effectLst/>
                      </a:endParaRPr>
                    </a:p>
                  </a:txBody>
                  <a:tcPr marL="66317" marR="66317" marT="33159" marB="33159" anchor="ctr"/>
                </a:tc>
                <a:tc>
                  <a:txBody>
                    <a:bodyPr/>
                    <a:lstStyle/>
                    <a:p>
                      <a:pPr algn="ctr"/>
                      <a:r>
                        <a:rPr lang="en-US" sz="1300">
                          <a:effectLst/>
                        </a:rPr>
                        <a:t>6:58 PM</a:t>
                      </a:r>
                      <a:endParaRPr lang="en-US" sz="1300">
                        <a:solidFill>
                          <a:schemeClr val="bg1"/>
                        </a:solidFill>
                        <a:effectLst/>
                      </a:endParaRPr>
                    </a:p>
                  </a:txBody>
                  <a:tcPr marL="66317" marR="66317" marT="33159" marB="33159" anchor="ctr"/>
                </a:tc>
                <a:tc>
                  <a:txBody>
                    <a:bodyPr/>
                    <a:lstStyle/>
                    <a:p>
                      <a:pPr algn="ctr"/>
                      <a:r>
                        <a:rPr lang="en-US" sz="1300" dirty="0">
                          <a:solidFill>
                            <a:srgbClr val="FF0000"/>
                          </a:solidFill>
                          <a:effectLst/>
                        </a:rPr>
                        <a:t>13h 26m 07s</a:t>
                      </a:r>
                    </a:p>
                  </a:txBody>
                  <a:tcPr marL="66317" marR="66317" marT="33159" marB="33159" anchor="ctr"/>
                </a:tc>
                <a:tc>
                  <a:txBody>
                    <a:bodyPr/>
                    <a:lstStyle/>
                    <a:p>
                      <a:pPr algn="ctr"/>
                      <a:r>
                        <a:rPr lang="en-US" sz="1300">
                          <a:effectLst/>
                        </a:rPr>
                        <a:t>+ 57s</a:t>
                      </a:r>
                      <a:endParaRPr lang="en-US" sz="1300">
                        <a:solidFill>
                          <a:schemeClr val="bg1"/>
                        </a:solidFill>
                        <a:effectLst/>
                      </a:endParaRPr>
                    </a:p>
                  </a:txBody>
                  <a:tcPr marL="66317" marR="66317" marT="33159" marB="33159" anchor="ctr"/>
                </a:tc>
                <a:tc>
                  <a:txBody>
                    <a:bodyPr/>
                    <a:lstStyle/>
                    <a:p>
                      <a:pPr algn="ctr"/>
                      <a:r>
                        <a:rPr lang="en-US" sz="1300">
                          <a:effectLst/>
                        </a:rPr>
                        <a:t>12:15 PM</a:t>
                      </a:r>
                      <a:endParaRPr lang="en-US" sz="1300">
                        <a:solidFill>
                          <a:schemeClr val="bg1"/>
                        </a:solidFill>
                        <a:effectLst/>
                      </a:endParaRPr>
                    </a:p>
                  </a:txBody>
                  <a:tcPr marL="66317" marR="66317" marT="33159" marB="33159" anchor="ctr"/>
                </a:tc>
                <a:tc>
                  <a:txBody>
                    <a:bodyPr/>
                    <a:lstStyle/>
                    <a:p>
                      <a:pPr algn="ctr"/>
                      <a:r>
                        <a:rPr lang="fa-IR" sz="1300" dirty="0">
                          <a:effectLst/>
                          <a:latin typeface="Adobe Caslon Pro Bold" pitchFamily="18" charset="0"/>
                          <a:ea typeface="Adobe Fangsong Std R" pitchFamily="18" charset="-128"/>
                          <a:cs typeface="+mn-cs"/>
                        </a:rPr>
                        <a:t>84.5° </a:t>
                      </a:r>
                      <a:endParaRPr lang="fa-IR" sz="1300" dirty="0">
                        <a:solidFill>
                          <a:schemeClr val="bg1"/>
                        </a:solidFill>
                        <a:effectLst/>
                        <a:latin typeface="Adobe Caslon Pro Bold" pitchFamily="18" charset="0"/>
                        <a:ea typeface="Adobe Fangsong Std R" pitchFamily="18" charset="-128"/>
                        <a:cs typeface="+mn-cs"/>
                      </a:endParaRPr>
                    </a:p>
                  </a:txBody>
                  <a:tcPr marL="66317" marR="66317" marT="33159" marB="33159" anchor="ctr"/>
                </a:tc>
                <a:tc>
                  <a:txBody>
                    <a:bodyPr/>
                    <a:lstStyle/>
                    <a:p>
                      <a:pPr algn="ctr"/>
                      <a:r>
                        <a:rPr lang="fa-IR" sz="1300" dirty="0">
                          <a:effectLst/>
                          <a:latin typeface="Adobe Caslon Pro Bold" pitchFamily="18" charset="0"/>
                          <a:ea typeface="Adobe Fangsong Std R" pitchFamily="18" charset="-128"/>
                          <a:cs typeface="+mn-cs"/>
                        </a:rPr>
                        <a:t>94.043</a:t>
                      </a:r>
                      <a:endParaRPr lang="fa-IR" sz="1300" dirty="0">
                        <a:solidFill>
                          <a:schemeClr val="bg1"/>
                        </a:solidFill>
                        <a:effectLst/>
                        <a:latin typeface="Adobe Caslon Pro Bold" pitchFamily="18" charset="0"/>
                        <a:ea typeface="Adobe Fangsong Std R" pitchFamily="18" charset="-128"/>
                        <a:cs typeface="+mn-cs"/>
                      </a:endParaRPr>
                    </a:p>
                  </a:txBody>
                  <a:tcPr marL="66317" marR="66317" marT="33159" marB="33159" anchor="ctr"/>
                </a:tc>
              </a:tr>
              <a:tr h="368244">
                <a:tc>
                  <a:txBody>
                    <a:bodyPr/>
                    <a:lstStyle/>
                    <a:p>
                      <a:pPr algn="ctr"/>
                      <a:r>
                        <a:rPr lang="en-US" sz="1300">
                          <a:effectLst/>
                        </a:rPr>
                        <a:t>May 20, 2014</a:t>
                      </a:r>
                      <a:endParaRPr lang="en-US" sz="1300">
                        <a:solidFill>
                          <a:schemeClr val="bg1"/>
                        </a:solidFill>
                        <a:effectLst/>
                      </a:endParaRPr>
                    </a:p>
                  </a:txBody>
                  <a:tcPr marL="66317" marR="66317" marT="33159" marB="33159" anchor="ctr"/>
                </a:tc>
                <a:tc>
                  <a:txBody>
                    <a:bodyPr/>
                    <a:lstStyle/>
                    <a:p>
                      <a:pPr algn="ctr"/>
                      <a:r>
                        <a:rPr lang="en-US" sz="1300">
                          <a:effectLst/>
                        </a:rPr>
                        <a:t>5:32 AM</a:t>
                      </a:r>
                      <a:endParaRPr lang="en-US" sz="1300">
                        <a:solidFill>
                          <a:schemeClr val="bg1"/>
                        </a:solidFill>
                        <a:effectLst/>
                      </a:endParaRPr>
                    </a:p>
                  </a:txBody>
                  <a:tcPr marL="66317" marR="66317" marT="33159" marB="33159" anchor="ctr"/>
                </a:tc>
                <a:tc>
                  <a:txBody>
                    <a:bodyPr/>
                    <a:lstStyle/>
                    <a:p>
                      <a:pPr algn="ctr"/>
                      <a:r>
                        <a:rPr lang="en-US" sz="1300">
                          <a:effectLst/>
                        </a:rPr>
                        <a:t>6:59 PM</a:t>
                      </a:r>
                      <a:endParaRPr lang="en-US" sz="1300">
                        <a:solidFill>
                          <a:schemeClr val="bg1"/>
                        </a:solidFill>
                        <a:effectLst/>
                      </a:endParaRPr>
                    </a:p>
                  </a:txBody>
                  <a:tcPr marL="66317" marR="66317" marT="33159" marB="33159" anchor="ctr"/>
                </a:tc>
                <a:tc>
                  <a:txBody>
                    <a:bodyPr/>
                    <a:lstStyle/>
                    <a:p>
                      <a:pPr algn="ctr"/>
                      <a:r>
                        <a:rPr lang="en-US" sz="1300" dirty="0">
                          <a:solidFill>
                            <a:srgbClr val="FF0000"/>
                          </a:solidFill>
                          <a:effectLst/>
                        </a:rPr>
                        <a:t>13h 27m 03s</a:t>
                      </a:r>
                    </a:p>
                  </a:txBody>
                  <a:tcPr marL="66317" marR="66317" marT="33159" marB="33159" anchor="ctr"/>
                </a:tc>
                <a:tc>
                  <a:txBody>
                    <a:bodyPr/>
                    <a:lstStyle/>
                    <a:p>
                      <a:pPr algn="ctr"/>
                      <a:r>
                        <a:rPr lang="en-US" sz="1300">
                          <a:effectLst/>
                        </a:rPr>
                        <a:t>+ 56s</a:t>
                      </a:r>
                      <a:endParaRPr lang="en-US" sz="1300">
                        <a:solidFill>
                          <a:schemeClr val="bg1"/>
                        </a:solidFill>
                        <a:effectLst/>
                      </a:endParaRPr>
                    </a:p>
                  </a:txBody>
                  <a:tcPr marL="66317" marR="66317" marT="33159" marB="33159" anchor="ctr"/>
                </a:tc>
                <a:tc>
                  <a:txBody>
                    <a:bodyPr/>
                    <a:lstStyle/>
                    <a:p>
                      <a:pPr algn="ctr"/>
                      <a:r>
                        <a:rPr lang="en-US" sz="1300">
                          <a:effectLst/>
                        </a:rPr>
                        <a:t>12:15 PM</a:t>
                      </a:r>
                      <a:endParaRPr lang="en-US" sz="1300">
                        <a:solidFill>
                          <a:schemeClr val="bg1"/>
                        </a:solidFill>
                        <a:effectLst/>
                      </a:endParaRPr>
                    </a:p>
                  </a:txBody>
                  <a:tcPr marL="66317" marR="66317" marT="33159" marB="33159" anchor="ctr"/>
                </a:tc>
                <a:tc>
                  <a:txBody>
                    <a:bodyPr/>
                    <a:lstStyle/>
                    <a:p>
                      <a:pPr algn="ctr"/>
                      <a:r>
                        <a:rPr lang="fa-IR" sz="1300">
                          <a:effectLst/>
                          <a:latin typeface="Adobe Caslon Pro Bold" pitchFamily="18" charset="0"/>
                          <a:ea typeface="Adobe Fangsong Std R" pitchFamily="18" charset="-128"/>
                          <a:cs typeface="+mn-cs"/>
                        </a:rPr>
                        <a:t>84.7° </a:t>
                      </a:r>
                      <a:endParaRPr lang="fa-IR" sz="1300">
                        <a:solidFill>
                          <a:schemeClr val="bg1"/>
                        </a:solidFill>
                        <a:effectLst/>
                        <a:latin typeface="Adobe Caslon Pro Bold" pitchFamily="18" charset="0"/>
                        <a:ea typeface="Adobe Fangsong Std R" pitchFamily="18" charset="-128"/>
                        <a:cs typeface="+mn-cs"/>
                      </a:endParaRPr>
                    </a:p>
                  </a:txBody>
                  <a:tcPr marL="66317" marR="66317" marT="33159" marB="33159" anchor="ctr"/>
                </a:tc>
                <a:tc>
                  <a:txBody>
                    <a:bodyPr/>
                    <a:lstStyle/>
                    <a:p>
                      <a:pPr algn="ctr"/>
                      <a:r>
                        <a:rPr lang="fa-IR" sz="1300" dirty="0">
                          <a:effectLst/>
                          <a:latin typeface="Adobe Caslon Pro Bold" pitchFamily="18" charset="0"/>
                          <a:ea typeface="Adobe Fangsong Std R" pitchFamily="18" charset="-128"/>
                          <a:cs typeface="+mn-cs"/>
                        </a:rPr>
                        <a:t>94.062</a:t>
                      </a:r>
                      <a:endParaRPr lang="fa-IR" sz="1300" dirty="0">
                        <a:solidFill>
                          <a:schemeClr val="bg1"/>
                        </a:solidFill>
                        <a:effectLst/>
                        <a:latin typeface="Adobe Caslon Pro Bold" pitchFamily="18" charset="0"/>
                        <a:ea typeface="Adobe Fangsong Std R" pitchFamily="18" charset="-128"/>
                        <a:cs typeface="+mn-cs"/>
                      </a:endParaRPr>
                    </a:p>
                  </a:txBody>
                  <a:tcPr marL="66317" marR="66317" marT="33159" marB="33159" anchor="ctr"/>
                </a:tc>
              </a:tr>
              <a:tr h="368244">
                <a:tc>
                  <a:txBody>
                    <a:bodyPr/>
                    <a:lstStyle/>
                    <a:p>
                      <a:pPr algn="ctr"/>
                      <a:r>
                        <a:rPr lang="en-US" sz="1300">
                          <a:effectLst/>
                        </a:rPr>
                        <a:t>May 21, 2014</a:t>
                      </a:r>
                      <a:endParaRPr lang="en-US" sz="1300">
                        <a:solidFill>
                          <a:schemeClr val="bg1"/>
                        </a:solidFill>
                        <a:effectLst/>
                      </a:endParaRPr>
                    </a:p>
                  </a:txBody>
                  <a:tcPr marL="66317" marR="66317" marT="33159" marB="33159" anchor="ctr"/>
                </a:tc>
                <a:tc>
                  <a:txBody>
                    <a:bodyPr/>
                    <a:lstStyle/>
                    <a:p>
                      <a:pPr algn="ctr"/>
                      <a:r>
                        <a:rPr lang="en-US" sz="1300">
                          <a:effectLst/>
                        </a:rPr>
                        <a:t>5:32 AM</a:t>
                      </a:r>
                      <a:endParaRPr lang="en-US" sz="1300">
                        <a:solidFill>
                          <a:schemeClr val="bg1"/>
                        </a:solidFill>
                        <a:effectLst/>
                      </a:endParaRPr>
                    </a:p>
                  </a:txBody>
                  <a:tcPr marL="66317" marR="66317" marT="33159" marB="33159" anchor="ctr"/>
                </a:tc>
                <a:tc>
                  <a:txBody>
                    <a:bodyPr/>
                    <a:lstStyle/>
                    <a:p>
                      <a:pPr algn="ctr"/>
                      <a:r>
                        <a:rPr lang="en-US" sz="1300">
                          <a:effectLst/>
                        </a:rPr>
                        <a:t>6:59 PM</a:t>
                      </a:r>
                      <a:endParaRPr lang="en-US" sz="1300">
                        <a:solidFill>
                          <a:schemeClr val="bg1"/>
                        </a:solidFill>
                        <a:effectLst/>
                      </a:endParaRPr>
                    </a:p>
                  </a:txBody>
                  <a:tcPr marL="66317" marR="66317" marT="33159" marB="33159" anchor="ctr"/>
                </a:tc>
                <a:tc>
                  <a:txBody>
                    <a:bodyPr/>
                    <a:lstStyle/>
                    <a:p>
                      <a:pPr algn="ctr"/>
                      <a:r>
                        <a:rPr lang="en-US" sz="1300" dirty="0">
                          <a:solidFill>
                            <a:srgbClr val="FF0000"/>
                          </a:solidFill>
                          <a:effectLst/>
                        </a:rPr>
                        <a:t>13h 27m 58s</a:t>
                      </a:r>
                    </a:p>
                  </a:txBody>
                  <a:tcPr marL="66317" marR="66317" marT="33159" marB="33159" anchor="ctr"/>
                </a:tc>
                <a:tc>
                  <a:txBody>
                    <a:bodyPr/>
                    <a:lstStyle/>
                    <a:p>
                      <a:pPr algn="ctr"/>
                      <a:r>
                        <a:rPr lang="en-US" sz="1300">
                          <a:effectLst/>
                        </a:rPr>
                        <a:t>+ 54s</a:t>
                      </a:r>
                      <a:endParaRPr lang="en-US" sz="1300">
                        <a:solidFill>
                          <a:schemeClr val="bg1"/>
                        </a:solidFill>
                        <a:effectLst/>
                      </a:endParaRPr>
                    </a:p>
                  </a:txBody>
                  <a:tcPr marL="66317" marR="66317" marT="33159" marB="33159" anchor="ctr"/>
                </a:tc>
                <a:tc>
                  <a:txBody>
                    <a:bodyPr/>
                    <a:lstStyle/>
                    <a:p>
                      <a:pPr algn="ctr"/>
                      <a:r>
                        <a:rPr lang="en-US" sz="1300">
                          <a:effectLst/>
                        </a:rPr>
                        <a:t>12:15 PM</a:t>
                      </a:r>
                      <a:endParaRPr lang="en-US" sz="1300">
                        <a:solidFill>
                          <a:schemeClr val="bg1"/>
                        </a:solidFill>
                        <a:effectLst/>
                      </a:endParaRPr>
                    </a:p>
                  </a:txBody>
                  <a:tcPr marL="66317" marR="66317" marT="33159" marB="33159" anchor="ctr"/>
                </a:tc>
                <a:tc>
                  <a:txBody>
                    <a:bodyPr/>
                    <a:lstStyle/>
                    <a:p>
                      <a:pPr algn="ctr"/>
                      <a:r>
                        <a:rPr lang="fa-IR" sz="1300" dirty="0">
                          <a:effectLst/>
                          <a:latin typeface="Adobe Caslon Pro Bold" pitchFamily="18" charset="0"/>
                          <a:ea typeface="Adobe Fangsong Std R" pitchFamily="18" charset="-128"/>
                          <a:cs typeface="+mn-cs"/>
                        </a:rPr>
                        <a:t>84.9° </a:t>
                      </a:r>
                      <a:endParaRPr lang="fa-IR" sz="1300" dirty="0">
                        <a:solidFill>
                          <a:schemeClr val="bg1"/>
                        </a:solidFill>
                        <a:effectLst/>
                        <a:latin typeface="Adobe Caslon Pro Bold" pitchFamily="18" charset="0"/>
                        <a:ea typeface="Adobe Fangsong Std R" pitchFamily="18" charset="-128"/>
                        <a:cs typeface="+mn-cs"/>
                      </a:endParaRPr>
                    </a:p>
                  </a:txBody>
                  <a:tcPr marL="66317" marR="66317" marT="33159" marB="33159" anchor="ctr"/>
                </a:tc>
                <a:tc>
                  <a:txBody>
                    <a:bodyPr/>
                    <a:lstStyle/>
                    <a:p>
                      <a:pPr algn="ctr"/>
                      <a:r>
                        <a:rPr lang="fa-IR" sz="1300" dirty="0">
                          <a:effectLst/>
                          <a:latin typeface="Adobe Caslon Pro Bold" pitchFamily="18" charset="0"/>
                          <a:ea typeface="Adobe Fangsong Std R" pitchFamily="18" charset="-128"/>
                          <a:cs typeface="+mn-cs"/>
                        </a:rPr>
                        <a:t>94.081</a:t>
                      </a:r>
                      <a:endParaRPr lang="fa-IR" sz="1300" dirty="0">
                        <a:solidFill>
                          <a:schemeClr val="bg1"/>
                        </a:solidFill>
                        <a:effectLst/>
                        <a:latin typeface="Adobe Caslon Pro Bold" pitchFamily="18" charset="0"/>
                        <a:ea typeface="Adobe Fangsong Std R" pitchFamily="18" charset="-128"/>
                        <a:cs typeface="+mn-cs"/>
                      </a:endParaRPr>
                    </a:p>
                  </a:txBody>
                  <a:tcPr marL="66317" marR="66317" marT="33159" marB="33159" anchor="ctr"/>
                </a:tc>
              </a:tr>
              <a:tr h="523188">
                <a:tc>
                  <a:txBody>
                    <a:bodyPr/>
                    <a:lstStyle/>
                    <a:p>
                      <a:pPr algn="ctr"/>
                      <a:r>
                        <a:rPr lang="en-US" sz="1300">
                          <a:effectLst/>
                        </a:rPr>
                        <a:t>May 22, 2014</a:t>
                      </a:r>
                      <a:endParaRPr lang="en-US" sz="1300">
                        <a:solidFill>
                          <a:schemeClr val="bg1"/>
                        </a:solidFill>
                        <a:effectLst/>
                      </a:endParaRPr>
                    </a:p>
                  </a:txBody>
                  <a:tcPr marL="66317" marR="66317" marT="33159" marB="33159" anchor="ctr"/>
                </a:tc>
                <a:tc>
                  <a:txBody>
                    <a:bodyPr/>
                    <a:lstStyle/>
                    <a:p>
                      <a:pPr algn="ctr"/>
                      <a:r>
                        <a:rPr lang="en-US" sz="1300">
                          <a:effectLst/>
                        </a:rPr>
                        <a:t>5:31 AM</a:t>
                      </a:r>
                      <a:endParaRPr lang="en-US" sz="1300">
                        <a:solidFill>
                          <a:schemeClr val="bg1"/>
                        </a:solidFill>
                        <a:effectLst/>
                      </a:endParaRPr>
                    </a:p>
                  </a:txBody>
                  <a:tcPr marL="66317" marR="66317" marT="33159" marB="33159" anchor="ctr"/>
                </a:tc>
                <a:tc>
                  <a:txBody>
                    <a:bodyPr/>
                    <a:lstStyle/>
                    <a:p>
                      <a:pPr algn="ctr"/>
                      <a:r>
                        <a:rPr lang="en-US" sz="1300">
                          <a:effectLst/>
                        </a:rPr>
                        <a:t>7:00 PM</a:t>
                      </a:r>
                      <a:endParaRPr lang="en-US" sz="1300">
                        <a:solidFill>
                          <a:schemeClr val="bg1"/>
                        </a:solidFill>
                        <a:effectLst/>
                      </a:endParaRPr>
                    </a:p>
                  </a:txBody>
                  <a:tcPr marL="66317" marR="66317" marT="33159" marB="33159" anchor="ctr"/>
                </a:tc>
                <a:tc>
                  <a:txBody>
                    <a:bodyPr/>
                    <a:lstStyle/>
                    <a:p>
                      <a:pPr algn="ctr"/>
                      <a:r>
                        <a:rPr lang="en-US" sz="1300" dirty="0">
                          <a:solidFill>
                            <a:srgbClr val="FF0000"/>
                          </a:solidFill>
                          <a:effectLst/>
                        </a:rPr>
                        <a:t>13h 28m 51s</a:t>
                      </a:r>
                    </a:p>
                  </a:txBody>
                  <a:tcPr marL="66317" marR="66317" marT="33159" marB="33159" anchor="ctr"/>
                </a:tc>
                <a:tc>
                  <a:txBody>
                    <a:bodyPr/>
                    <a:lstStyle/>
                    <a:p>
                      <a:pPr algn="ctr"/>
                      <a:r>
                        <a:rPr lang="en-US" sz="1300">
                          <a:effectLst/>
                        </a:rPr>
                        <a:t>+ 53s</a:t>
                      </a:r>
                      <a:endParaRPr lang="en-US" sz="1300">
                        <a:solidFill>
                          <a:schemeClr val="bg1"/>
                        </a:solidFill>
                        <a:effectLst/>
                      </a:endParaRPr>
                    </a:p>
                  </a:txBody>
                  <a:tcPr marL="66317" marR="66317" marT="33159" marB="33159" anchor="ctr"/>
                </a:tc>
                <a:tc>
                  <a:txBody>
                    <a:bodyPr/>
                    <a:lstStyle/>
                    <a:p>
                      <a:pPr algn="ctr"/>
                      <a:r>
                        <a:rPr lang="en-US" sz="1300">
                          <a:effectLst/>
                        </a:rPr>
                        <a:t>12:15 PM</a:t>
                      </a:r>
                      <a:endParaRPr lang="en-US" sz="1300">
                        <a:solidFill>
                          <a:schemeClr val="bg1"/>
                        </a:solidFill>
                        <a:effectLst/>
                      </a:endParaRPr>
                    </a:p>
                  </a:txBody>
                  <a:tcPr marL="66317" marR="66317" marT="33159" marB="33159" anchor="ctr"/>
                </a:tc>
                <a:tc>
                  <a:txBody>
                    <a:bodyPr/>
                    <a:lstStyle/>
                    <a:p>
                      <a:pPr algn="ctr"/>
                      <a:r>
                        <a:rPr lang="fa-IR" sz="1300">
                          <a:effectLst/>
                          <a:latin typeface="Adobe Caslon Pro Bold" pitchFamily="18" charset="0"/>
                          <a:ea typeface="Adobe Fangsong Std R" pitchFamily="18" charset="-128"/>
                          <a:cs typeface="+mn-cs"/>
                        </a:rPr>
                        <a:t>85.1° </a:t>
                      </a:r>
                      <a:endParaRPr lang="fa-IR" sz="1300">
                        <a:solidFill>
                          <a:schemeClr val="bg1"/>
                        </a:solidFill>
                        <a:effectLst/>
                        <a:latin typeface="Adobe Caslon Pro Bold" pitchFamily="18" charset="0"/>
                        <a:ea typeface="Adobe Fangsong Std R" pitchFamily="18" charset="-128"/>
                        <a:cs typeface="+mn-cs"/>
                      </a:endParaRPr>
                    </a:p>
                  </a:txBody>
                  <a:tcPr marL="66317" marR="66317" marT="33159" marB="33159" anchor="ctr"/>
                </a:tc>
                <a:tc>
                  <a:txBody>
                    <a:bodyPr/>
                    <a:lstStyle/>
                    <a:p>
                      <a:pPr algn="ctr"/>
                      <a:r>
                        <a:rPr lang="fa-IR" sz="1300" dirty="0">
                          <a:effectLst/>
                          <a:latin typeface="Adobe Caslon Pro Bold" pitchFamily="18" charset="0"/>
                          <a:ea typeface="Adobe Fangsong Std R" pitchFamily="18" charset="-128"/>
                          <a:cs typeface="+mn-cs"/>
                        </a:rPr>
                        <a:t>94.099</a:t>
                      </a:r>
                      <a:endParaRPr lang="fa-IR" sz="1300" dirty="0">
                        <a:solidFill>
                          <a:schemeClr val="bg1"/>
                        </a:solidFill>
                        <a:effectLst/>
                        <a:latin typeface="Adobe Caslon Pro Bold" pitchFamily="18" charset="0"/>
                        <a:ea typeface="Adobe Fangsong Std R" pitchFamily="18" charset="-128"/>
                        <a:cs typeface="+mn-cs"/>
                      </a:endParaRPr>
                    </a:p>
                  </a:txBody>
                  <a:tcPr marL="66317" marR="66317" marT="33159" marB="33159" anchor="ctr"/>
                </a:tc>
              </a:tr>
            </a:tbl>
          </a:graphicData>
        </a:graphic>
      </p:graphicFrame>
      <p:sp>
        <p:nvSpPr>
          <p:cNvPr id="4" name="Rectangle 3"/>
          <p:cNvSpPr/>
          <p:nvPr/>
        </p:nvSpPr>
        <p:spPr>
          <a:xfrm>
            <a:off x="683568" y="332656"/>
            <a:ext cx="792088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3600" dirty="0">
                <a:ln w="10160">
                  <a:solidFill>
                    <a:schemeClr val="accent1"/>
                  </a:solidFill>
                  <a:prstDash val="solid"/>
                </a:ln>
                <a:solidFill>
                  <a:srgbClr val="FFFFFF"/>
                </a:solidFill>
                <a:effectLst>
                  <a:outerShdw blurRad="38100" dist="32000" dir="5400000" algn="tl">
                    <a:srgbClr val="000000">
                      <a:alpha val="30000"/>
                    </a:srgbClr>
                  </a:outerShdw>
                </a:effectLst>
              </a:rPr>
              <a:t>Sunrise and sunset in </a:t>
            </a:r>
            <a:r>
              <a:rPr lang="en-US" sz="3600" dirty="0" smtClean="0">
                <a:ln w="10160">
                  <a:solidFill>
                    <a:schemeClr val="accent1"/>
                  </a:solidFill>
                  <a:prstDash val="solid"/>
                </a:ln>
                <a:solidFill>
                  <a:srgbClr val="FFFFFF"/>
                </a:solidFill>
                <a:effectLst>
                  <a:outerShdw blurRad="38100" dist="32000" dir="5400000" algn="tl">
                    <a:srgbClr val="000000">
                      <a:alpha val="30000"/>
                    </a:srgbClr>
                  </a:outerShdw>
                </a:effectLst>
              </a:rPr>
              <a:t>Dubai in May and length of day</a:t>
            </a:r>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68333478"/>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57200" algn="l"/>
                <a:tab pos="1733550" algn="l"/>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2429216" y="5157192"/>
            <a:ext cx="5657850" cy="3828415"/>
          </a:xfrm>
          <a:prstGeom prst="rect">
            <a:avLst/>
          </a:prstGeom>
          <a:noFill/>
        </p:spPr>
      </p:pic>
      <p:sp>
        <p:nvSpPr>
          <p:cNvPr id="24" name="Rectangle 23"/>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a:off x="152400" y="330630"/>
            <a:ext cx="45720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 pos="1733550" algn="l"/>
              </a:tabLst>
            </a:pPr>
            <a:r>
              <a:rPr kumimoji="0" lang="fa-IR"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17335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1612404" y="2564904"/>
            <a:ext cx="5896272" cy="138499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sz="4400" b="1" i="1" dirty="0"/>
              <a:t>How</a:t>
            </a:r>
            <a:r>
              <a:rPr lang="en-US" sz="4000" b="1" i="1" dirty="0"/>
              <a:t> Angel </a:t>
            </a:r>
            <a:r>
              <a:rPr lang="en-US" sz="4000" b="1" i="1" dirty="0" smtClean="0"/>
              <a:t>robot arms works</a:t>
            </a:r>
            <a:endParaRPr lang="en-US" sz="4000" b="1" i="1" dirty="0"/>
          </a:p>
        </p:txBody>
      </p:sp>
    </p:spTree>
    <p:extLst>
      <p:ext uri="{BB962C8B-B14F-4D97-AF65-F5344CB8AC3E}">
        <p14:creationId xmlns:p14="http://schemas.microsoft.com/office/powerpoint/2010/main" val="2963565440"/>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57200" algn="l"/>
                <a:tab pos="1733550" algn="l"/>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2429216" y="5157192"/>
            <a:ext cx="5657850" cy="3828415"/>
          </a:xfrm>
          <a:prstGeom prst="rect">
            <a:avLst/>
          </a:prstGeom>
          <a:noFill/>
        </p:spPr>
      </p:pic>
      <p:sp>
        <p:nvSpPr>
          <p:cNvPr id="24" name="Rectangle 23"/>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a:off x="152400" y="330630"/>
            <a:ext cx="45720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 pos="1733550" algn="l"/>
              </a:tabLst>
            </a:pPr>
            <a:r>
              <a:rPr kumimoji="0" lang="fa-IR"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17335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4285357" y="5134332"/>
            <a:ext cx="1169425" cy="4571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2" name="Rectangle 11"/>
          <p:cNvSpPr/>
          <p:nvPr/>
        </p:nvSpPr>
        <p:spPr>
          <a:xfrm>
            <a:off x="4285356" y="4955416"/>
            <a:ext cx="1169425" cy="133196"/>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4" name="Rectangle 13"/>
          <p:cNvSpPr/>
          <p:nvPr/>
        </p:nvSpPr>
        <p:spPr>
          <a:xfrm>
            <a:off x="4285357" y="5088612"/>
            <a:ext cx="1169425" cy="4571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5" name="Rectangle 26"/>
          <p:cNvSpPr>
            <a:spLocks noChangeArrowheads="1"/>
          </p:cNvSpPr>
          <p:nvPr/>
        </p:nvSpPr>
        <p:spPr bwMode="auto">
          <a:xfrm>
            <a:off x="152400" y="330630"/>
            <a:ext cx="45720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 pos="1733550" algn="l"/>
              </a:tabLst>
            </a:pPr>
            <a:r>
              <a:rPr kumimoji="0" lang="fa-IR"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17335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Sun 16"/>
          <p:cNvSpPr/>
          <p:nvPr/>
        </p:nvSpPr>
        <p:spPr>
          <a:xfrm>
            <a:off x="4241155" y="621060"/>
            <a:ext cx="914400" cy="914400"/>
          </a:xfrm>
          <a:prstGeom prst="sun">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cxnSp>
        <p:nvCxnSpPr>
          <p:cNvPr id="18" name="Straight Arrow Connector 17"/>
          <p:cNvCxnSpPr/>
          <p:nvPr/>
        </p:nvCxnSpPr>
        <p:spPr>
          <a:xfrm>
            <a:off x="5364089" y="3189109"/>
            <a:ext cx="0" cy="165618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p:nvPr/>
        </p:nvCxnSpPr>
        <p:spPr>
          <a:xfrm>
            <a:off x="4698354" y="3189109"/>
            <a:ext cx="1" cy="165618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a:off x="5076057" y="3189109"/>
            <a:ext cx="0" cy="16540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p:nvPr/>
        </p:nvCxnSpPr>
        <p:spPr>
          <a:xfrm>
            <a:off x="4407118" y="3189109"/>
            <a:ext cx="0" cy="165618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2" name="Rectangle 21"/>
          <p:cNvSpPr/>
          <p:nvPr/>
        </p:nvSpPr>
        <p:spPr>
          <a:xfrm>
            <a:off x="251570" y="621060"/>
            <a:ext cx="3096294" cy="4224233"/>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lvl="0" algn="ctr"/>
            <a:r>
              <a:rPr lang="en-US" sz="5400" b="1" spc="150" dirty="0" smtClean="0">
                <a:ln w="11430"/>
                <a:solidFill>
                  <a:srgbClr val="F8F8F8"/>
                </a:solidFill>
                <a:effectLst>
                  <a:outerShdw blurRad="25400" algn="tl" rotWithShape="0">
                    <a:srgbClr val="000000">
                      <a:alpha val="43000"/>
                    </a:srgbClr>
                  </a:outerShdw>
                </a:effectLst>
              </a:rPr>
              <a:t>Step 1</a:t>
            </a:r>
          </a:p>
          <a:p>
            <a:pPr lvl="0" algn="l"/>
            <a:endParaRPr lang="en-US" sz="1050" b="1" spc="150" dirty="0" smtClean="0">
              <a:ln w="11430"/>
              <a:solidFill>
                <a:srgbClr val="F8F8F8"/>
              </a:solidFill>
              <a:effectLst>
                <a:outerShdw blurRad="25400" algn="tl" rotWithShape="0">
                  <a:srgbClr val="000000">
                    <a:alpha val="43000"/>
                  </a:srgbClr>
                </a:outerShdw>
              </a:effectLst>
            </a:endParaRPr>
          </a:p>
          <a:p>
            <a:pPr lvl="0" algn="l"/>
            <a:r>
              <a:rPr lang="fa-IR" sz="3600" b="1" i="1" spc="150" dirty="0" smtClean="0">
                <a:ln w="11430"/>
                <a:solidFill>
                  <a:srgbClr val="F8F8F8"/>
                </a:solidFill>
                <a:effectLst>
                  <a:outerShdw blurRad="25400" algn="tl" rotWithShape="0">
                    <a:srgbClr val="000000">
                      <a:alpha val="43000"/>
                    </a:srgbClr>
                  </a:outerShdw>
                </a:effectLst>
              </a:rPr>
              <a:t> </a:t>
            </a:r>
            <a:r>
              <a:rPr lang="en-US" sz="3600" b="1" i="1" spc="150" dirty="0" smtClean="0">
                <a:ln w="11430"/>
                <a:solidFill>
                  <a:srgbClr val="F8F8F8"/>
                </a:solidFill>
                <a:effectLst>
                  <a:outerShdw blurRad="25400" algn="tl" rotWithShape="0">
                    <a:srgbClr val="000000">
                      <a:alpha val="43000"/>
                    </a:srgbClr>
                  </a:outerShdw>
                </a:effectLst>
              </a:rPr>
              <a:t>Angel</a:t>
            </a:r>
            <a:endParaRPr lang="en-US" sz="3600" b="1" spc="150" dirty="0" smtClean="0">
              <a:ln w="11430"/>
              <a:solidFill>
                <a:srgbClr val="F8F8F8"/>
              </a:solidFill>
              <a:effectLst>
                <a:outerShdw blurRad="25400" algn="tl" rotWithShape="0">
                  <a:srgbClr val="000000">
                    <a:alpha val="43000"/>
                  </a:srgbClr>
                </a:outerShdw>
              </a:effectLst>
            </a:endParaRPr>
          </a:p>
          <a:p>
            <a:pPr lvl="0" algn="l"/>
            <a:r>
              <a:rPr lang="fa-IR" sz="2800" b="1" i="1" spc="150" dirty="0" smtClean="0">
                <a:ln w="11430"/>
                <a:solidFill>
                  <a:srgbClr val="F8F8F8"/>
                </a:solidFill>
                <a:effectLst>
                  <a:outerShdw blurRad="25400" algn="tl" rotWithShape="0">
                    <a:srgbClr val="000000">
                      <a:alpha val="43000"/>
                    </a:srgbClr>
                  </a:outerShdw>
                </a:effectLst>
              </a:rPr>
              <a:t> </a:t>
            </a:r>
            <a:r>
              <a:rPr lang="en-US" sz="2800" b="1" spc="150" dirty="0">
                <a:ln w="11430"/>
                <a:solidFill>
                  <a:srgbClr val="F8F8F8"/>
                </a:solidFill>
                <a:effectLst>
                  <a:outerShdw blurRad="25400" algn="tl" rotWithShape="0">
                    <a:srgbClr val="000000">
                      <a:alpha val="43000"/>
                    </a:srgbClr>
                  </a:outerShdw>
                </a:effectLst>
              </a:rPr>
              <a:t>Mounted on the vehicle </a:t>
            </a:r>
            <a:r>
              <a:rPr lang="en-US" sz="2800" b="1" spc="150" dirty="0" smtClean="0">
                <a:ln w="11430"/>
                <a:solidFill>
                  <a:srgbClr val="F8F8F8"/>
                </a:solidFill>
                <a:effectLst>
                  <a:outerShdw blurRad="25400" algn="tl" rotWithShape="0">
                    <a:srgbClr val="000000">
                      <a:alpha val="43000"/>
                    </a:srgbClr>
                  </a:outerShdw>
                </a:effectLst>
              </a:rPr>
              <a:t>roof and start working with </a:t>
            </a:r>
            <a:endParaRPr lang="fa-IR" sz="2800" b="1" spc="150" dirty="0" smtClean="0">
              <a:ln w="11430"/>
              <a:solidFill>
                <a:srgbClr val="F8F8F8"/>
              </a:solidFill>
              <a:effectLst>
                <a:outerShdw blurRad="25400" algn="tl" rotWithShape="0">
                  <a:srgbClr val="000000">
                    <a:alpha val="43000"/>
                  </a:srgbClr>
                </a:outerShdw>
              </a:effectLst>
            </a:endParaRPr>
          </a:p>
          <a:p>
            <a:pPr algn="l"/>
            <a:r>
              <a:rPr lang="en-US" sz="2800" b="1" spc="150" dirty="0">
                <a:ln w="11430"/>
                <a:solidFill>
                  <a:srgbClr val="F8F8F8"/>
                </a:solidFill>
                <a:effectLst>
                  <a:outerShdw blurRad="25400" algn="tl" rotWithShape="0">
                    <a:srgbClr val="000000">
                      <a:alpha val="43000"/>
                    </a:srgbClr>
                  </a:outerShdw>
                </a:effectLst>
              </a:rPr>
              <a:t>normal sun</a:t>
            </a:r>
            <a:endParaRPr lang="en-US" sz="2800" b="1" i="1" spc="150" dirty="0">
              <a:ln w="11430"/>
              <a:solidFill>
                <a:srgbClr val="F8F8F8"/>
              </a:solidFill>
              <a:effectLst>
                <a:outerShdw blurRad="25400" algn="tl" rotWithShape="0">
                  <a:srgbClr val="000000">
                    <a:alpha val="43000"/>
                  </a:srgbClr>
                </a:outerShdw>
              </a:effectLst>
            </a:endParaRPr>
          </a:p>
          <a:p>
            <a:pPr lvl="0" algn="l"/>
            <a:r>
              <a:rPr lang="fa-IR" sz="2800" b="1" spc="150" dirty="0" smtClean="0">
                <a:ln w="11430"/>
                <a:solidFill>
                  <a:srgbClr val="F8F8F8"/>
                </a:solidFill>
                <a:effectLst>
                  <a:outerShdw blurRad="25400" algn="tl" rotWithShape="0">
                    <a:srgbClr val="000000">
                      <a:alpha val="43000"/>
                    </a:srgbClr>
                  </a:outerShdw>
                </a:effectLst>
              </a:rPr>
              <a:t>   </a:t>
            </a:r>
          </a:p>
        </p:txBody>
      </p:sp>
    </p:spTree>
    <p:extLst>
      <p:ext uri="{BB962C8B-B14F-4D97-AF65-F5344CB8AC3E}">
        <p14:creationId xmlns:p14="http://schemas.microsoft.com/office/powerpoint/2010/main" val="3300598450"/>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57200" algn="l"/>
                <a:tab pos="1733550" algn="l"/>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2429216" y="5157192"/>
            <a:ext cx="5657850" cy="3828415"/>
          </a:xfrm>
          <a:prstGeom prst="rect">
            <a:avLst/>
          </a:prstGeom>
          <a:noFill/>
        </p:spPr>
      </p:pic>
      <p:sp>
        <p:nvSpPr>
          <p:cNvPr id="24" name="Rectangle 23"/>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a:off x="152400" y="330630"/>
            <a:ext cx="45720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 pos="1733550" algn="l"/>
              </a:tabLst>
            </a:pPr>
            <a:r>
              <a:rPr kumimoji="0" lang="fa-IR"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17335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4285357" y="5134332"/>
            <a:ext cx="1169425" cy="4571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2" name="Rectangle 11"/>
          <p:cNvSpPr/>
          <p:nvPr/>
        </p:nvSpPr>
        <p:spPr>
          <a:xfrm>
            <a:off x="4285356" y="4955416"/>
            <a:ext cx="1169425" cy="133196"/>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4" name="Rectangle 13"/>
          <p:cNvSpPr/>
          <p:nvPr/>
        </p:nvSpPr>
        <p:spPr>
          <a:xfrm>
            <a:off x="4285357" y="5088612"/>
            <a:ext cx="1169425" cy="4571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5" name="Rectangle 26"/>
          <p:cNvSpPr>
            <a:spLocks noChangeArrowheads="1"/>
          </p:cNvSpPr>
          <p:nvPr/>
        </p:nvSpPr>
        <p:spPr bwMode="auto">
          <a:xfrm>
            <a:off x="152400" y="330630"/>
            <a:ext cx="45720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 pos="1733550" algn="l"/>
              </a:tabLst>
            </a:pPr>
            <a:r>
              <a:rPr kumimoji="0" lang="fa-IR"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17335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Sun 16"/>
          <p:cNvSpPr/>
          <p:nvPr/>
        </p:nvSpPr>
        <p:spPr>
          <a:xfrm>
            <a:off x="4241155" y="621060"/>
            <a:ext cx="914400" cy="914400"/>
          </a:xfrm>
          <a:prstGeom prst="sun">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cxnSp>
        <p:nvCxnSpPr>
          <p:cNvPr id="18" name="Straight Arrow Connector 17"/>
          <p:cNvCxnSpPr/>
          <p:nvPr/>
        </p:nvCxnSpPr>
        <p:spPr>
          <a:xfrm>
            <a:off x="5364089" y="3189109"/>
            <a:ext cx="0" cy="165618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p:nvPr/>
        </p:nvCxnSpPr>
        <p:spPr>
          <a:xfrm>
            <a:off x="4698354" y="3189109"/>
            <a:ext cx="1" cy="165618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a:off x="5076057" y="3189109"/>
            <a:ext cx="0" cy="16540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p:nvPr/>
        </p:nvCxnSpPr>
        <p:spPr>
          <a:xfrm>
            <a:off x="4407118" y="3189109"/>
            <a:ext cx="0" cy="165618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6" name="Rectangle 25"/>
          <p:cNvSpPr/>
          <p:nvPr/>
        </p:nvSpPr>
        <p:spPr>
          <a:xfrm>
            <a:off x="303503" y="457200"/>
            <a:ext cx="3953676" cy="4770537"/>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lvl="0" algn="ctr"/>
            <a:r>
              <a:rPr lang="en-US" sz="4800" b="1" spc="150" dirty="0" smtClean="0">
                <a:ln w="11430"/>
                <a:solidFill>
                  <a:srgbClr val="F8F8F8"/>
                </a:solidFill>
                <a:effectLst>
                  <a:outerShdw blurRad="25400" algn="tl" rotWithShape="0">
                    <a:srgbClr val="000000">
                      <a:alpha val="43000"/>
                    </a:srgbClr>
                  </a:outerShdw>
                </a:effectLst>
              </a:rPr>
              <a:t>Attention</a:t>
            </a:r>
          </a:p>
          <a:p>
            <a:pPr lvl="0" algn="ctr"/>
            <a:endParaRPr lang="en-US" sz="3200" b="1" i="1" spc="150" dirty="0" smtClean="0">
              <a:ln w="11430"/>
              <a:solidFill>
                <a:srgbClr val="F8F8F8"/>
              </a:solidFill>
              <a:effectLst>
                <a:outerShdw blurRad="25400" algn="tl" rotWithShape="0">
                  <a:srgbClr val="000000">
                    <a:alpha val="43000"/>
                  </a:srgbClr>
                </a:outerShdw>
              </a:effectLst>
            </a:endParaRPr>
          </a:p>
          <a:p>
            <a:pPr lvl="0" algn="l"/>
            <a:r>
              <a:rPr lang="en-US" sz="2800" b="1" i="1" spc="150" dirty="0" smtClean="0">
                <a:ln w="11430"/>
                <a:solidFill>
                  <a:srgbClr val="F8F8F8"/>
                </a:solidFill>
                <a:effectLst>
                  <a:outerShdw blurRad="25400" algn="tl" rotWithShape="0">
                    <a:srgbClr val="000000">
                      <a:alpha val="43000"/>
                    </a:srgbClr>
                  </a:outerShdw>
                </a:effectLst>
              </a:rPr>
              <a:t>Robot </a:t>
            </a:r>
            <a:r>
              <a:rPr lang="en-US" sz="2800" b="1" i="1" spc="150" dirty="0">
                <a:ln w="11430"/>
                <a:solidFill>
                  <a:srgbClr val="F8F8F8"/>
                </a:solidFill>
                <a:effectLst>
                  <a:outerShdw blurRad="25400" algn="tl" rotWithShape="0">
                    <a:srgbClr val="000000">
                      <a:alpha val="43000"/>
                    </a:srgbClr>
                  </a:outerShdw>
                </a:effectLst>
              </a:rPr>
              <a:t>arm</a:t>
            </a:r>
            <a:endParaRPr lang="en-US" sz="2800" b="1" spc="150" dirty="0" smtClean="0">
              <a:ln w="11430"/>
              <a:solidFill>
                <a:srgbClr val="F8F8F8"/>
              </a:solidFill>
              <a:effectLst>
                <a:outerShdw blurRad="25400" algn="tl" rotWithShape="0">
                  <a:srgbClr val="000000">
                    <a:alpha val="43000"/>
                  </a:srgbClr>
                </a:outerShdw>
              </a:effectLst>
            </a:endParaRPr>
          </a:p>
          <a:p>
            <a:pPr lvl="0" algn="l"/>
            <a:r>
              <a:rPr lang="en-US" sz="2800" b="1" i="1" spc="150" dirty="0" smtClean="0">
                <a:ln w="11430"/>
                <a:solidFill>
                  <a:srgbClr val="F8F8F8"/>
                </a:solidFill>
                <a:effectLst>
                  <a:outerShdw blurRad="25400" algn="tl" rotWithShape="0">
                    <a:srgbClr val="000000">
                      <a:alpha val="43000"/>
                    </a:srgbClr>
                  </a:outerShdw>
                </a:effectLst>
              </a:rPr>
              <a:t>didn’t work in</a:t>
            </a:r>
            <a:r>
              <a:rPr lang="en-US" sz="2800" dirty="0" smtClean="0"/>
              <a:t> </a:t>
            </a:r>
            <a:r>
              <a:rPr lang="en-US" sz="2800" dirty="0"/>
              <a:t>driving </a:t>
            </a:r>
            <a:r>
              <a:rPr lang="en-US" sz="2800" dirty="0" smtClean="0"/>
              <a:t>positioning and it work when car completely stop and weather condition is normal.</a:t>
            </a:r>
            <a:r>
              <a:rPr lang="en-US" sz="2800" b="1" i="1" spc="150" dirty="0" smtClean="0">
                <a:ln w="11430"/>
                <a:solidFill>
                  <a:srgbClr val="F8F8F8"/>
                </a:solidFill>
                <a:effectLst>
                  <a:outerShdw blurRad="25400" algn="tl" rotWithShape="0">
                    <a:srgbClr val="000000">
                      <a:alpha val="43000"/>
                    </a:srgbClr>
                  </a:outerShdw>
                </a:effectLst>
              </a:rPr>
              <a:t> </a:t>
            </a:r>
            <a:r>
              <a:rPr lang="fa-IR" sz="2800" b="1" i="1" spc="150" dirty="0" smtClean="0">
                <a:ln w="11430"/>
                <a:solidFill>
                  <a:srgbClr val="F8F8F8"/>
                </a:solidFill>
                <a:effectLst>
                  <a:outerShdw blurRad="25400" algn="tl" rotWithShape="0">
                    <a:srgbClr val="000000">
                      <a:alpha val="43000"/>
                    </a:srgbClr>
                  </a:outerShdw>
                </a:effectLst>
              </a:rPr>
              <a:t>  </a:t>
            </a:r>
          </a:p>
          <a:p>
            <a:pPr lvl="0" algn="ctr"/>
            <a:r>
              <a:rPr lang="fa-IR" sz="2800" b="1" i="1" spc="150" dirty="0" smtClean="0">
                <a:ln w="11430"/>
                <a:solidFill>
                  <a:srgbClr val="F8F8F8"/>
                </a:solidFill>
                <a:effectLst>
                  <a:outerShdw blurRad="25400" algn="tl" rotWithShape="0">
                    <a:srgbClr val="000000">
                      <a:alpha val="43000"/>
                    </a:srgbClr>
                  </a:outerShdw>
                </a:effectLst>
              </a:rPr>
              <a:t> </a:t>
            </a:r>
            <a:endParaRPr lang="en-US" sz="2800" b="1" i="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620969690"/>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57200" algn="l"/>
                <a:tab pos="1733550" algn="l"/>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2429216" y="5157192"/>
            <a:ext cx="5657850" cy="3828415"/>
          </a:xfrm>
          <a:prstGeom prst="rect">
            <a:avLst/>
          </a:prstGeom>
          <a:noFill/>
        </p:spPr>
      </p:pic>
      <p:sp>
        <p:nvSpPr>
          <p:cNvPr id="24" name="Rectangle 23"/>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a:off x="152400" y="330630"/>
            <a:ext cx="45720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 pos="1733550" algn="l"/>
              </a:tabLst>
            </a:pPr>
            <a:r>
              <a:rPr kumimoji="0" lang="fa-IR"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17335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4285357" y="5134332"/>
            <a:ext cx="1169425" cy="4571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2" name="Rectangle 11"/>
          <p:cNvSpPr/>
          <p:nvPr/>
        </p:nvSpPr>
        <p:spPr>
          <a:xfrm>
            <a:off x="4285356" y="4955416"/>
            <a:ext cx="1169425" cy="133196"/>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4" name="Rectangle 13"/>
          <p:cNvSpPr/>
          <p:nvPr/>
        </p:nvSpPr>
        <p:spPr>
          <a:xfrm>
            <a:off x="4285357" y="5088612"/>
            <a:ext cx="1169425" cy="4571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5" name="Rectangle 14"/>
          <p:cNvSpPr/>
          <p:nvPr/>
        </p:nvSpPr>
        <p:spPr>
          <a:xfrm rot="16200000">
            <a:off x="4654473" y="4670146"/>
            <a:ext cx="431190" cy="139350"/>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8" name="Rectangle 17"/>
          <p:cNvSpPr/>
          <p:nvPr/>
        </p:nvSpPr>
        <p:spPr>
          <a:xfrm>
            <a:off x="4798640" y="4384875"/>
            <a:ext cx="141103" cy="139350"/>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9" name="Rectangle 18"/>
          <p:cNvSpPr/>
          <p:nvPr/>
        </p:nvSpPr>
        <p:spPr>
          <a:xfrm>
            <a:off x="251570" y="609600"/>
            <a:ext cx="3168302" cy="336245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lvl="0" algn="ctr"/>
            <a:r>
              <a:rPr lang="en-US" sz="5400" b="1" spc="150" dirty="0" smtClean="0">
                <a:ln w="11430"/>
                <a:solidFill>
                  <a:srgbClr val="F8F8F8"/>
                </a:solidFill>
                <a:effectLst>
                  <a:outerShdw blurRad="25400" algn="tl" rotWithShape="0">
                    <a:srgbClr val="000000">
                      <a:alpha val="43000"/>
                    </a:srgbClr>
                  </a:outerShdw>
                </a:effectLst>
              </a:rPr>
              <a:t>Step 2</a:t>
            </a:r>
          </a:p>
          <a:p>
            <a:pPr lvl="0" algn="l"/>
            <a:endParaRPr lang="en-US" sz="1050" b="1" spc="150" dirty="0" smtClean="0">
              <a:ln w="11430"/>
              <a:solidFill>
                <a:srgbClr val="F8F8F8"/>
              </a:solidFill>
              <a:effectLst>
                <a:outerShdw blurRad="25400" algn="tl" rotWithShape="0">
                  <a:srgbClr val="000000">
                    <a:alpha val="43000"/>
                  </a:srgbClr>
                </a:outerShdw>
              </a:effectLst>
            </a:endParaRPr>
          </a:p>
          <a:p>
            <a:pPr lvl="0" algn="l"/>
            <a:r>
              <a:rPr lang="en-US" sz="3600" b="1" i="1" spc="150" dirty="0" smtClean="0">
                <a:ln w="11430"/>
                <a:solidFill>
                  <a:srgbClr val="F8F8F8"/>
                </a:solidFill>
                <a:effectLst>
                  <a:outerShdw blurRad="25400" algn="tl" rotWithShape="0">
                    <a:srgbClr val="000000">
                      <a:alpha val="43000"/>
                    </a:srgbClr>
                  </a:outerShdw>
                </a:effectLst>
              </a:rPr>
              <a:t>A</a:t>
            </a:r>
            <a:r>
              <a:rPr lang="en-US" sz="2800" b="1" i="1" spc="150" dirty="0" smtClean="0">
                <a:ln w="11430"/>
                <a:solidFill>
                  <a:srgbClr val="F8F8F8"/>
                </a:solidFill>
                <a:effectLst>
                  <a:outerShdw blurRad="25400" algn="tl" rotWithShape="0">
                    <a:srgbClr val="000000">
                      <a:alpha val="43000"/>
                    </a:srgbClr>
                  </a:outerShdw>
                </a:effectLst>
              </a:rPr>
              <a:t>ngel</a:t>
            </a:r>
          </a:p>
          <a:p>
            <a:pPr lvl="0" algn="l"/>
            <a:r>
              <a:rPr lang="en-US" sz="2800" dirty="0"/>
              <a:t>Robot </a:t>
            </a:r>
            <a:r>
              <a:rPr lang="en-US" sz="2800" dirty="0" smtClean="0"/>
              <a:t>arm</a:t>
            </a:r>
          </a:p>
          <a:p>
            <a:pPr algn="l"/>
            <a:r>
              <a:rPr lang="fa-IR" sz="2800" dirty="0" smtClean="0"/>
              <a:t> </a:t>
            </a:r>
            <a:r>
              <a:rPr lang="en-US" sz="2800" dirty="0" smtClean="0"/>
              <a:t> 1 </a:t>
            </a:r>
            <a:r>
              <a:rPr lang="en-US" sz="2800" dirty="0"/>
              <a:t>comes </a:t>
            </a:r>
            <a:r>
              <a:rPr lang="en-US" sz="2800" dirty="0" smtClean="0"/>
              <a:t>out electrically</a:t>
            </a:r>
            <a:endParaRPr lang="en-US" sz="2800" b="1" spc="150" dirty="0">
              <a:ln w="11430"/>
              <a:solidFill>
                <a:srgbClr val="F8F8F8"/>
              </a:solidFill>
              <a:effectLst>
                <a:outerShdw blurRad="25400" algn="tl" rotWithShape="0">
                  <a:srgbClr val="000000">
                    <a:alpha val="43000"/>
                  </a:srgbClr>
                </a:outerShdw>
              </a:effectLst>
            </a:endParaRPr>
          </a:p>
          <a:p>
            <a:pPr lvl="0" algn="l"/>
            <a:endParaRPr lang="en-US" sz="2800" b="1" spc="150" dirty="0" smtClean="0">
              <a:ln w="11430"/>
              <a:solidFill>
                <a:srgbClr val="F8F8F8"/>
              </a:solidFill>
              <a:effectLst>
                <a:outerShdw blurRad="25400" algn="tl" rotWithShape="0">
                  <a:srgbClr val="000000">
                    <a:alpha val="43000"/>
                  </a:srgbClr>
                </a:outerShdw>
              </a:effectLst>
            </a:endParaRPr>
          </a:p>
        </p:txBody>
      </p:sp>
      <p:sp>
        <p:nvSpPr>
          <p:cNvPr id="20" name="Sun 19"/>
          <p:cNvSpPr/>
          <p:nvPr/>
        </p:nvSpPr>
        <p:spPr>
          <a:xfrm>
            <a:off x="4241155" y="621060"/>
            <a:ext cx="914400" cy="914400"/>
          </a:xfrm>
          <a:prstGeom prst="sun">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cxnSp>
        <p:nvCxnSpPr>
          <p:cNvPr id="6" name="Straight Arrow Connector 5"/>
          <p:cNvCxnSpPr/>
          <p:nvPr/>
        </p:nvCxnSpPr>
        <p:spPr>
          <a:xfrm flipH="1" flipV="1">
            <a:off x="5076056" y="4384875"/>
            <a:ext cx="378726" cy="35494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74365746"/>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57200" algn="l"/>
                <a:tab pos="1733550" algn="l"/>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2429216" y="5157192"/>
            <a:ext cx="5657850" cy="3828415"/>
          </a:xfrm>
          <a:prstGeom prst="rect">
            <a:avLst/>
          </a:prstGeom>
          <a:noFill/>
        </p:spPr>
      </p:pic>
      <p:sp>
        <p:nvSpPr>
          <p:cNvPr id="24" name="Rectangle 23"/>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a:off x="152400" y="330630"/>
            <a:ext cx="45720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 pos="1733550" algn="l"/>
              </a:tabLst>
            </a:pPr>
            <a:r>
              <a:rPr kumimoji="0" lang="fa-IR"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17335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4285357" y="5134332"/>
            <a:ext cx="1169425" cy="4571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2" name="Rectangle 11"/>
          <p:cNvSpPr/>
          <p:nvPr/>
        </p:nvSpPr>
        <p:spPr>
          <a:xfrm>
            <a:off x="4285356" y="4955416"/>
            <a:ext cx="1169425" cy="133196"/>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4" name="Rectangle 13"/>
          <p:cNvSpPr/>
          <p:nvPr/>
        </p:nvSpPr>
        <p:spPr>
          <a:xfrm>
            <a:off x="4285357" y="5088612"/>
            <a:ext cx="1169425" cy="4571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5" name="Rectangle 14"/>
          <p:cNvSpPr/>
          <p:nvPr/>
        </p:nvSpPr>
        <p:spPr>
          <a:xfrm rot="16200000">
            <a:off x="4654473" y="4670146"/>
            <a:ext cx="431190" cy="139350"/>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8" name="Rectangle 17"/>
          <p:cNvSpPr/>
          <p:nvPr/>
        </p:nvSpPr>
        <p:spPr>
          <a:xfrm>
            <a:off x="4798640" y="3953684"/>
            <a:ext cx="141103" cy="139350"/>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9" name="Rectangle 18"/>
          <p:cNvSpPr/>
          <p:nvPr/>
        </p:nvSpPr>
        <p:spPr>
          <a:xfrm>
            <a:off x="251570" y="609600"/>
            <a:ext cx="3168302" cy="336245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lvl="0" algn="ctr"/>
            <a:r>
              <a:rPr lang="en-US" sz="5400" b="1" spc="150" dirty="0" smtClean="0">
                <a:ln w="11430"/>
                <a:solidFill>
                  <a:srgbClr val="F8F8F8"/>
                </a:solidFill>
                <a:effectLst>
                  <a:outerShdw blurRad="25400" algn="tl" rotWithShape="0">
                    <a:srgbClr val="000000">
                      <a:alpha val="43000"/>
                    </a:srgbClr>
                  </a:outerShdw>
                </a:effectLst>
              </a:rPr>
              <a:t>Step 3</a:t>
            </a:r>
          </a:p>
          <a:p>
            <a:pPr lvl="0" algn="l"/>
            <a:endParaRPr lang="en-US" sz="1050" b="1" spc="150" dirty="0" smtClean="0">
              <a:ln w="11430"/>
              <a:solidFill>
                <a:srgbClr val="F8F8F8"/>
              </a:solidFill>
              <a:effectLst>
                <a:outerShdw blurRad="25400" algn="tl" rotWithShape="0">
                  <a:srgbClr val="000000">
                    <a:alpha val="43000"/>
                  </a:srgbClr>
                </a:outerShdw>
              </a:effectLst>
            </a:endParaRPr>
          </a:p>
          <a:p>
            <a:pPr lvl="0" algn="l"/>
            <a:r>
              <a:rPr lang="en-US" sz="3600" b="1" i="1" spc="150" dirty="0" smtClean="0">
                <a:ln w="11430"/>
                <a:solidFill>
                  <a:srgbClr val="F8F8F8"/>
                </a:solidFill>
                <a:effectLst>
                  <a:outerShdw blurRad="25400" algn="tl" rotWithShape="0">
                    <a:srgbClr val="000000">
                      <a:alpha val="43000"/>
                    </a:srgbClr>
                  </a:outerShdw>
                </a:effectLst>
              </a:rPr>
              <a:t>A</a:t>
            </a:r>
            <a:r>
              <a:rPr lang="en-US" sz="2800" b="1" i="1" spc="150" dirty="0" smtClean="0">
                <a:ln w="11430"/>
                <a:solidFill>
                  <a:srgbClr val="F8F8F8"/>
                </a:solidFill>
                <a:effectLst>
                  <a:outerShdw blurRad="25400" algn="tl" rotWithShape="0">
                    <a:srgbClr val="000000">
                      <a:alpha val="43000"/>
                    </a:srgbClr>
                  </a:outerShdw>
                </a:effectLst>
              </a:rPr>
              <a:t>ngel</a:t>
            </a:r>
          </a:p>
          <a:p>
            <a:pPr lvl="0" algn="l"/>
            <a:r>
              <a:rPr lang="en-US" sz="2800" dirty="0"/>
              <a:t>Robot </a:t>
            </a:r>
            <a:r>
              <a:rPr lang="en-US" sz="2800" dirty="0" smtClean="0"/>
              <a:t>arm</a:t>
            </a:r>
          </a:p>
          <a:p>
            <a:pPr algn="l"/>
            <a:r>
              <a:rPr lang="en-US" sz="2800" dirty="0" smtClean="0"/>
              <a:t> 1 extended </a:t>
            </a:r>
            <a:r>
              <a:rPr lang="en-US" sz="2800" dirty="0"/>
              <a:t>electrically</a:t>
            </a:r>
            <a:endParaRPr lang="en-US" sz="2800" b="1" spc="150" dirty="0">
              <a:ln w="11430"/>
              <a:solidFill>
                <a:srgbClr val="F8F8F8"/>
              </a:solidFill>
              <a:effectLst>
                <a:outerShdw blurRad="25400" algn="tl" rotWithShape="0">
                  <a:srgbClr val="000000">
                    <a:alpha val="43000"/>
                  </a:srgbClr>
                </a:outerShdw>
              </a:effectLst>
            </a:endParaRPr>
          </a:p>
          <a:p>
            <a:pPr lvl="0" algn="l"/>
            <a:r>
              <a:rPr lang="en-US" sz="2800" dirty="0" smtClean="0"/>
              <a:t> </a:t>
            </a:r>
            <a:endParaRPr lang="en-US" sz="2800" b="1" spc="150" dirty="0" smtClean="0">
              <a:ln w="11430"/>
              <a:solidFill>
                <a:srgbClr val="F8F8F8"/>
              </a:solidFill>
              <a:effectLst>
                <a:outerShdw blurRad="25400" algn="tl" rotWithShape="0">
                  <a:srgbClr val="000000">
                    <a:alpha val="43000"/>
                  </a:srgbClr>
                </a:outerShdw>
              </a:effectLst>
            </a:endParaRPr>
          </a:p>
        </p:txBody>
      </p:sp>
      <p:sp>
        <p:nvSpPr>
          <p:cNvPr id="20" name="Sun 19"/>
          <p:cNvSpPr/>
          <p:nvPr/>
        </p:nvSpPr>
        <p:spPr>
          <a:xfrm>
            <a:off x="4241155" y="621060"/>
            <a:ext cx="914400" cy="914400"/>
          </a:xfrm>
          <a:prstGeom prst="sun">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17" name="Rectangle 16"/>
          <p:cNvSpPr/>
          <p:nvPr/>
        </p:nvSpPr>
        <p:spPr>
          <a:xfrm rot="16200000">
            <a:off x="4654474" y="4256823"/>
            <a:ext cx="431190" cy="103614"/>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21" name="Straight Arrow Connector 20"/>
          <p:cNvCxnSpPr/>
          <p:nvPr/>
        </p:nvCxnSpPr>
        <p:spPr>
          <a:xfrm flipV="1">
            <a:off x="4572000" y="4221088"/>
            <a:ext cx="0" cy="40743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89123783"/>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332656"/>
            <a:ext cx="8496944" cy="6192688"/>
          </a:xfrm>
          <a:ln>
            <a:solidFill>
              <a:schemeClr val="tx1"/>
            </a:solidFill>
          </a:ln>
        </p:spPr>
        <p:style>
          <a:lnRef idx="1">
            <a:schemeClr val="accent1"/>
          </a:lnRef>
          <a:fillRef idx="3">
            <a:schemeClr val="accent1"/>
          </a:fillRef>
          <a:effectRef idx="2">
            <a:schemeClr val="accent1"/>
          </a:effectRef>
          <a:fontRef idx="minor">
            <a:schemeClr val="lt1"/>
          </a:fontRef>
        </p:style>
        <p:txBody>
          <a:bodyPr anchor="ctr" anchorCtr="0">
            <a:normAutofit/>
            <a:scene3d>
              <a:camera prst="orthographicFront"/>
              <a:lightRig rig="soft" dir="t">
                <a:rot lat="0" lon="0" rev="10800000"/>
              </a:lightRig>
            </a:scene3d>
            <a:sp3d>
              <a:bevelT w="27940" h="12700"/>
              <a:contourClr>
                <a:srgbClr val="DDDDDD"/>
              </a:contourClr>
            </a:sp3d>
          </a:bodyPr>
          <a:lstStyle/>
          <a:p>
            <a:r>
              <a:rPr lang="en-US" cap="none" spc="150" dirty="0" smtClean="0">
                <a:ln w="11430"/>
                <a:solidFill>
                  <a:srgbClr val="F8F8F8"/>
                </a:solidFill>
                <a:effectLst>
                  <a:outerShdw blurRad="25400" algn="tl" rotWithShape="0">
                    <a:srgbClr val="000000">
                      <a:alpha val="43000"/>
                    </a:srgbClr>
                  </a:outerShdw>
                </a:effectLst>
              </a:rPr>
              <a:t>Compact and </a:t>
            </a:r>
            <a:r>
              <a:rPr lang="en-US" cap="none" spc="150" dirty="0">
                <a:ln w="11430"/>
                <a:solidFill>
                  <a:srgbClr val="F8F8F8"/>
                </a:solidFill>
                <a:effectLst>
                  <a:outerShdw blurRad="25400" algn="tl" rotWithShape="0">
                    <a:srgbClr val="000000">
                      <a:alpha val="43000"/>
                    </a:srgbClr>
                  </a:outerShdw>
                </a:effectLst>
              </a:rPr>
              <a:t>high efficiency </a:t>
            </a:r>
            <a:r>
              <a:rPr lang="en-US" cap="none" spc="150" dirty="0" smtClean="0">
                <a:ln w="11430"/>
                <a:solidFill>
                  <a:srgbClr val="F8F8F8"/>
                </a:solidFill>
                <a:effectLst>
                  <a:outerShdw blurRad="25400" algn="tl" rotWithShape="0">
                    <a:srgbClr val="000000">
                      <a:alpha val="43000"/>
                    </a:srgbClr>
                  </a:outerShdw>
                </a:effectLst>
              </a:rPr>
              <a:t>car rooftop concentration photovoltaic for electric vehicle and other places we need energy.</a:t>
            </a:r>
            <a:br>
              <a:rPr lang="en-US" cap="none" spc="150" dirty="0" smtClean="0">
                <a:ln w="11430"/>
                <a:solidFill>
                  <a:srgbClr val="F8F8F8"/>
                </a:solidFill>
                <a:effectLst>
                  <a:outerShdw blurRad="25400" algn="tl" rotWithShape="0">
                    <a:srgbClr val="000000">
                      <a:alpha val="43000"/>
                    </a:srgbClr>
                  </a:outerShdw>
                </a:effectLst>
              </a:rPr>
            </a:br>
            <a:r>
              <a:rPr lang="en-US" cap="none" spc="150" dirty="0" smtClean="0">
                <a:ln w="11430"/>
                <a:solidFill>
                  <a:srgbClr val="F8F8F8"/>
                </a:solidFill>
                <a:effectLst>
                  <a:outerShdw blurRad="25400" algn="tl" rotWithShape="0">
                    <a:srgbClr val="000000">
                      <a:alpha val="43000"/>
                    </a:srgbClr>
                  </a:outerShdw>
                </a:effectLst>
              </a:rPr>
              <a:t> </a:t>
            </a:r>
            <a:endParaRPr lang="fa-IR" cap="non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866545024"/>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57200" algn="l"/>
                <a:tab pos="1733550" algn="l"/>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2429216" y="5157192"/>
            <a:ext cx="5657850" cy="3828415"/>
          </a:xfrm>
          <a:prstGeom prst="rect">
            <a:avLst/>
          </a:prstGeom>
          <a:noFill/>
        </p:spPr>
      </p:pic>
      <p:sp>
        <p:nvSpPr>
          <p:cNvPr id="24" name="Rectangle 23"/>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a:off x="152400" y="330630"/>
            <a:ext cx="45720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 pos="1733550" algn="l"/>
              </a:tabLst>
            </a:pPr>
            <a:r>
              <a:rPr kumimoji="0" lang="fa-IR"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17335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4285357" y="5134332"/>
            <a:ext cx="1169425" cy="4571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2" name="Rectangle 11"/>
          <p:cNvSpPr/>
          <p:nvPr/>
        </p:nvSpPr>
        <p:spPr>
          <a:xfrm>
            <a:off x="4285356" y="4955416"/>
            <a:ext cx="1169425" cy="133196"/>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4" name="Rectangle 13"/>
          <p:cNvSpPr/>
          <p:nvPr/>
        </p:nvSpPr>
        <p:spPr>
          <a:xfrm>
            <a:off x="4285357" y="5088612"/>
            <a:ext cx="1169425" cy="4571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5" name="Rectangle 14"/>
          <p:cNvSpPr/>
          <p:nvPr/>
        </p:nvSpPr>
        <p:spPr>
          <a:xfrm rot="16200000">
            <a:off x="4654473" y="4670146"/>
            <a:ext cx="431190" cy="139350"/>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8" name="Rectangle 17"/>
          <p:cNvSpPr/>
          <p:nvPr/>
        </p:nvSpPr>
        <p:spPr>
          <a:xfrm>
            <a:off x="4798640" y="3856382"/>
            <a:ext cx="141103" cy="139350"/>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9" name="Rectangle 18"/>
          <p:cNvSpPr/>
          <p:nvPr/>
        </p:nvSpPr>
        <p:spPr>
          <a:xfrm>
            <a:off x="209947" y="621060"/>
            <a:ext cx="3168302" cy="2931572"/>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lvl="0" algn="ctr"/>
            <a:r>
              <a:rPr lang="en-US" sz="5400" b="1" spc="150" dirty="0" smtClean="0">
                <a:ln w="11430"/>
                <a:solidFill>
                  <a:srgbClr val="F8F8F8"/>
                </a:solidFill>
                <a:effectLst>
                  <a:outerShdw blurRad="25400" algn="tl" rotWithShape="0">
                    <a:srgbClr val="000000">
                      <a:alpha val="43000"/>
                    </a:srgbClr>
                  </a:outerShdw>
                </a:effectLst>
              </a:rPr>
              <a:t>Step 4</a:t>
            </a:r>
          </a:p>
          <a:p>
            <a:pPr lvl="0" algn="l"/>
            <a:endParaRPr lang="en-US" sz="1050" b="1" spc="150" dirty="0" smtClean="0">
              <a:ln w="11430"/>
              <a:solidFill>
                <a:srgbClr val="F8F8F8"/>
              </a:solidFill>
              <a:effectLst>
                <a:outerShdw blurRad="25400" algn="tl" rotWithShape="0">
                  <a:srgbClr val="000000">
                    <a:alpha val="43000"/>
                  </a:srgbClr>
                </a:outerShdw>
              </a:effectLst>
            </a:endParaRPr>
          </a:p>
          <a:p>
            <a:pPr lvl="0" algn="l"/>
            <a:r>
              <a:rPr lang="en-US" sz="3600" b="1" i="1" spc="150" dirty="0" smtClean="0">
                <a:ln w="11430"/>
                <a:solidFill>
                  <a:srgbClr val="F8F8F8"/>
                </a:solidFill>
                <a:effectLst>
                  <a:outerShdw blurRad="25400" algn="tl" rotWithShape="0">
                    <a:srgbClr val="000000">
                      <a:alpha val="43000"/>
                    </a:srgbClr>
                  </a:outerShdw>
                </a:effectLst>
              </a:rPr>
              <a:t>A</a:t>
            </a:r>
            <a:r>
              <a:rPr lang="en-US" sz="2800" b="1" i="1" spc="150" dirty="0" smtClean="0">
                <a:ln w="11430"/>
                <a:solidFill>
                  <a:srgbClr val="F8F8F8"/>
                </a:solidFill>
                <a:effectLst>
                  <a:outerShdw blurRad="25400" algn="tl" rotWithShape="0">
                    <a:srgbClr val="000000">
                      <a:alpha val="43000"/>
                    </a:srgbClr>
                  </a:outerShdw>
                </a:effectLst>
              </a:rPr>
              <a:t>ngel</a:t>
            </a:r>
          </a:p>
          <a:p>
            <a:pPr lvl="0" algn="l"/>
            <a:r>
              <a:rPr lang="en-US" sz="2800" dirty="0" smtClean="0"/>
              <a:t>Fresnel </a:t>
            </a:r>
            <a:r>
              <a:rPr lang="en-US" sz="2800" dirty="0"/>
              <a:t>lens comes out </a:t>
            </a:r>
            <a:r>
              <a:rPr lang="en-US" sz="2800" dirty="0" smtClean="0"/>
              <a:t>pneumatically</a:t>
            </a:r>
            <a:endParaRPr lang="en-US" sz="2800" b="1" spc="150" dirty="0">
              <a:ln w="11430"/>
              <a:solidFill>
                <a:srgbClr val="F8F8F8"/>
              </a:solidFill>
              <a:effectLst>
                <a:outerShdw blurRad="25400" algn="tl" rotWithShape="0">
                  <a:srgbClr val="000000">
                    <a:alpha val="43000"/>
                  </a:srgbClr>
                </a:outerShdw>
              </a:effectLst>
            </a:endParaRPr>
          </a:p>
          <a:p>
            <a:pPr lvl="0" algn="l"/>
            <a:endParaRPr lang="en-US" sz="2800" dirty="0" smtClean="0"/>
          </a:p>
        </p:txBody>
      </p:sp>
      <p:sp>
        <p:nvSpPr>
          <p:cNvPr id="20" name="Sun 19"/>
          <p:cNvSpPr/>
          <p:nvPr/>
        </p:nvSpPr>
        <p:spPr>
          <a:xfrm>
            <a:off x="4241155" y="621060"/>
            <a:ext cx="914400" cy="914400"/>
          </a:xfrm>
          <a:prstGeom prst="sun">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17" name="Rectangle 16"/>
          <p:cNvSpPr/>
          <p:nvPr/>
        </p:nvSpPr>
        <p:spPr>
          <a:xfrm rot="16200000">
            <a:off x="4654474" y="4256823"/>
            <a:ext cx="431190" cy="103614"/>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21" name="Straight Arrow Connector 20"/>
          <p:cNvCxnSpPr/>
          <p:nvPr/>
        </p:nvCxnSpPr>
        <p:spPr>
          <a:xfrm flipV="1">
            <a:off x="4698355" y="4120207"/>
            <a:ext cx="0" cy="1440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Rectangle 21"/>
          <p:cNvSpPr/>
          <p:nvPr/>
        </p:nvSpPr>
        <p:spPr>
          <a:xfrm rot="16200000">
            <a:off x="4824629" y="4020811"/>
            <a:ext cx="92636" cy="5180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3" name="Flowchart: Manual Input 22"/>
          <p:cNvSpPr/>
          <p:nvPr/>
        </p:nvSpPr>
        <p:spPr>
          <a:xfrm>
            <a:off x="4427984" y="4009487"/>
            <a:ext cx="417058" cy="83547"/>
          </a:xfrm>
          <a:prstGeom prst="flowChartManualInput">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26" name="Flowchart: Manual Input 25"/>
          <p:cNvSpPr/>
          <p:nvPr/>
        </p:nvSpPr>
        <p:spPr>
          <a:xfrm rot="10800000">
            <a:off x="4897223" y="4005537"/>
            <a:ext cx="394856" cy="82349"/>
          </a:xfrm>
          <a:prstGeom prst="flowChartManualInput">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cxnSp>
        <p:nvCxnSpPr>
          <p:cNvPr id="4" name="Straight Arrow Connector 3"/>
          <p:cNvCxnSpPr/>
          <p:nvPr/>
        </p:nvCxnSpPr>
        <p:spPr>
          <a:xfrm>
            <a:off x="4409490" y="3717032"/>
            <a:ext cx="882589"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93795833"/>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57200" algn="l"/>
                <a:tab pos="1733550" algn="l"/>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2429216" y="5157192"/>
            <a:ext cx="5657850" cy="3828415"/>
          </a:xfrm>
          <a:prstGeom prst="rect">
            <a:avLst/>
          </a:prstGeom>
          <a:noFill/>
        </p:spPr>
      </p:pic>
      <p:sp>
        <p:nvSpPr>
          <p:cNvPr id="24" name="Rectangle 23"/>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a:off x="152400" y="330630"/>
            <a:ext cx="45720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 pos="1733550" algn="l"/>
              </a:tabLst>
            </a:pPr>
            <a:r>
              <a:rPr kumimoji="0" lang="fa-IR"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17335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4285357" y="5134332"/>
            <a:ext cx="1169425" cy="4571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2" name="Rectangle 11"/>
          <p:cNvSpPr/>
          <p:nvPr/>
        </p:nvSpPr>
        <p:spPr>
          <a:xfrm>
            <a:off x="4285356" y="4955416"/>
            <a:ext cx="1169425" cy="133196"/>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4" name="Rectangle 13"/>
          <p:cNvSpPr/>
          <p:nvPr/>
        </p:nvSpPr>
        <p:spPr>
          <a:xfrm>
            <a:off x="4285357" y="5088612"/>
            <a:ext cx="1169425" cy="4571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5" name="Rectangle 14"/>
          <p:cNvSpPr/>
          <p:nvPr/>
        </p:nvSpPr>
        <p:spPr>
          <a:xfrm rot="16200000">
            <a:off x="4654473" y="4670146"/>
            <a:ext cx="431190" cy="139350"/>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8" name="Rectangle 17"/>
          <p:cNvSpPr/>
          <p:nvPr/>
        </p:nvSpPr>
        <p:spPr>
          <a:xfrm>
            <a:off x="4800393" y="3861048"/>
            <a:ext cx="141103" cy="139350"/>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0" name="Sun 19"/>
          <p:cNvSpPr/>
          <p:nvPr/>
        </p:nvSpPr>
        <p:spPr>
          <a:xfrm>
            <a:off x="4241155" y="621060"/>
            <a:ext cx="914400" cy="914400"/>
          </a:xfrm>
          <a:prstGeom prst="sun">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17" name="Rectangle 16"/>
          <p:cNvSpPr/>
          <p:nvPr/>
        </p:nvSpPr>
        <p:spPr>
          <a:xfrm rot="16200000">
            <a:off x="4654474" y="4256823"/>
            <a:ext cx="431190" cy="103614"/>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1" name="Rectangle 20"/>
          <p:cNvSpPr/>
          <p:nvPr/>
        </p:nvSpPr>
        <p:spPr>
          <a:xfrm rot="16200000">
            <a:off x="4824629" y="4020811"/>
            <a:ext cx="92636" cy="5180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3" name="Flowchart: Manual Input 2"/>
          <p:cNvSpPr/>
          <p:nvPr/>
        </p:nvSpPr>
        <p:spPr>
          <a:xfrm>
            <a:off x="3419872" y="4009487"/>
            <a:ext cx="1425170" cy="83547"/>
          </a:xfrm>
          <a:prstGeom prst="flowChartManualInput">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22" name="Flowchart: Manual Input 21"/>
          <p:cNvSpPr/>
          <p:nvPr/>
        </p:nvSpPr>
        <p:spPr>
          <a:xfrm rot="10800000">
            <a:off x="4897224" y="4005540"/>
            <a:ext cx="1403340" cy="82349"/>
          </a:xfrm>
          <a:prstGeom prst="flowChartManualInput">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26" name="Rectangle 25"/>
          <p:cNvSpPr/>
          <p:nvPr/>
        </p:nvSpPr>
        <p:spPr>
          <a:xfrm>
            <a:off x="251571" y="609601"/>
            <a:ext cx="3024286" cy="465512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lvl="0" algn="ctr"/>
            <a:r>
              <a:rPr lang="en-US" sz="5400" b="1" spc="150" dirty="0" smtClean="0">
                <a:ln w="11430"/>
                <a:solidFill>
                  <a:srgbClr val="F8F8F8"/>
                </a:solidFill>
                <a:effectLst>
                  <a:outerShdw blurRad="25400" algn="tl" rotWithShape="0">
                    <a:srgbClr val="000000">
                      <a:alpha val="43000"/>
                    </a:srgbClr>
                  </a:outerShdw>
                </a:effectLst>
              </a:rPr>
              <a:t>Step 5</a:t>
            </a:r>
          </a:p>
          <a:p>
            <a:pPr lvl="0" algn="l"/>
            <a:endParaRPr lang="en-US" sz="1050" b="1" spc="150" dirty="0" smtClean="0">
              <a:ln w="11430"/>
              <a:solidFill>
                <a:srgbClr val="F8F8F8"/>
              </a:solidFill>
              <a:effectLst>
                <a:outerShdw blurRad="25400" algn="tl" rotWithShape="0">
                  <a:srgbClr val="000000">
                    <a:alpha val="43000"/>
                  </a:srgbClr>
                </a:outerShdw>
              </a:effectLst>
            </a:endParaRPr>
          </a:p>
          <a:p>
            <a:pPr lvl="0" algn="l"/>
            <a:r>
              <a:rPr lang="en-US" sz="3600" b="1" i="1" spc="150" dirty="0" smtClean="0">
                <a:ln w="11430"/>
                <a:solidFill>
                  <a:srgbClr val="F8F8F8"/>
                </a:solidFill>
                <a:effectLst>
                  <a:outerShdw blurRad="25400" algn="tl" rotWithShape="0">
                    <a:srgbClr val="000000">
                      <a:alpha val="43000"/>
                    </a:srgbClr>
                  </a:outerShdw>
                </a:effectLst>
              </a:rPr>
              <a:t>A</a:t>
            </a:r>
            <a:r>
              <a:rPr lang="en-US" sz="2800" b="1" i="1" spc="150" dirty="0" smtClean="0">
                <a:ln w="11430"/>
                <a:solidFill>
                  <a:srgbClr val="F8F8F8"/>
                </a:solidFill>
                <a:effectLst>
                  <a:outerShdw blurRad="25400" algn="tl" rotWithShape="0">
                    <a:srgbClr val="000000">
                      <a:alpha val="43000"/>
                    </a:srgbClr>
                  </a:outerShdw>
                </a:effectLst>
              </a:rPr>
              <a:t>ngel</a:t>
            </a:r>
          </a:p>
          <a:p>
            <a:pPr lvl="0" algn="l"/>
            <a:r>
              <a:rPr lang="en-US" sz="2800" dirty="0" smtClean="0"/>
              <a:t>Under concentrated</a:t>
            </a:r>
          </a:p>
          <a:p>
            <a:pPr lvl="0" algn="l"/>
            <a:r>
              <a:rPr lang="en-US" sz="2800" dirty="0" smtClean="0"/>
              <a:t> 8*suns</a:t>
            </a:r>
          </a:p>
          <a:p>
            <a:pPr lvl="0" algn="l"/>
            <a:r>
              <a:rPr lang="en-US" sz="2800" dirty="0" smtClean="0"/>
              <a:t> begins </a:t>
            </a:r>
            <a:r>
              <a:rPr lang="en-US" sz="2800" dirty="0"/>
              <a:t>to </a:t>
            </a:r>
            <a:r>
              <a:rPr lang="en-US" sz="2800" dirty="0" smtClean="0"/>
              <a:t>produce electricity with </a:t>
            </a:r>
            <a:r>
              <a:rPr lang="en-US" sz="2800" dirty="0"/>
              <a:t>high efficiency</a:t>
            </a:r>
            <a:r>
              <a:rPr lang="en-US" sz="2800" dirty="0" smtClean="0"/>
              <a:t> </a:t>
            </a:r>
            <a:endParaRPr lang="en-US" sz="2800" b="1" spc="150" dirty="0" smtClean="0">
              <a:ln w="11430"/>
              <a:solidFill>
                <a:srgbClr val="F8F8F8"/>
              </a:solidFill>
              <a:effectLst>
                <a:outerShdw blurRad="25400" algn="tl" rotWithShape="0">
                  <a:srgbClr val="000000">
                    <a:alpha val="43000"/>
                  </a:srgbClr>
                </a:outerShdw>
              </a:effectLst>
            </a:endParaRPr>
          </a:p>
        </p:txBody>
      </p:sp>
      <p:cxnSp>
        <p:nvCxnSpPr>
          <p:cNvPr id="27" name="Straight Arrow Connector 26"/>
          <p:cNvCxnSpPr/>
          <p:nvPr/>
        </p:nvCxnSpPr>
        <p:spPr>
          <a:xfrm>
            <a:off x="3600573" y="4108653"/>
            <a:ext cx="751922" cy="7889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8" name="Straight Arrow Connector 27"/>
          <p:cNvCxnSpPr/>
          <p:nvPr/>
        </p:nvCxnSpPr>
        <p:spPr>
          <a:xfrm>
            <a:off x="4335727" y="4123306"/>
            <a:ext cx="439043" cy="77573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a:xfrm>
            <a:off x="4006162" y="4130444"/>
            <a:ext cx="558389" cy="76638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p:nvPr/>
        </p:nvCxnSpPr>
        <p:spPr>
          <a:xfrm flipH="1">
            <a:off x="5032336" y="4149413"/>
            <a:ext cx="451609" cy="74962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flipH="1">
            <a:off x="5507751" y="4162233"/>
            <a:ext cx="648425" cy="73642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3" name="Straight Arrow Connector 32"/>
          <p:cNvCxnSpPr/>
          <p:nvPr/>
        </p:nvCxnSpPr>
        <p:spPr>
          <a:xfrm flipH="1">
            <a:off x="5251939" y="4169103"/>
            <a:ext cx="563159" cy="7299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4" name="Straight Arrow Connector 33"/>
          <p:cNvCxnSpPr/>
          <p:nvPr/>
        </p:nvCxnSpPr>
        <p:spPr>
          <a:xfrm>
            <a:off x="3419872" y="3717032"/>
            <a:ext cx="2880320"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6660232" y="1742936"/>
            <a:ext cx="2160240" cy="2308324"/>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lvl="0" algn="l"/>
            <a:r>
              <a:rPr lang="en-US" sz="2400" b="1" i="1" spc="150" dirty="0">
                <a:ln w="11430"/>
                <a:solidFill>
                  <a:srgbClr val="F8F8F8"/>
                </a:solidFill>
                <a:effectLst>
                  <a:outerShdw blurRad="25400" algn="tl" rotWithShape="0">
                    <a:srgbClr val="000000">
                      <a:alpha val="43000"/>
                    </a:srgbClr>
                  </a:outerShdw>
                </a:effectLst>
              </a:rPr>
              <a:t>Angel</a:t>
            </a:r>
          </a:p>
          <a:p>
            <a:pPr lvl="0" algn="l"/>
            <a:r>
              <a:rPr lang="en-US" sz="2400" dirty="0"/>
              <a:t>Fresnel lens comes out </a:t>
            </a:r>
            <a:r>
              <a:rPr lang="en-US" sz="2400" dirty="0" smtClean="0"/>
              <a:t>pneumatically and </a:t>
            </a:r>
            <a:r>
              <a:rPr lang="en-US" sz="2400" dirty="0"/>
              <a:t>Expansion</a:t>
            </a:r>
            <a:r>
              <a:rPr lang="en-US" dirty="0" smtClean="0"/>
              <a:t> </a:t>
            </a:r>
            <a:endParaRPr lang="en-US"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69924392"/>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57200" algn="l"/>
                <a:tab pos="1733550" algn="l"/>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2438400" y="5157192"/>
            <a:ext cx="5657850" cy="3828415"/>
          </a:xfrm>
          <a:prstGeom prst="rect">
            <a:avLst/>
          </a:prstGeom>
          <a:noFill/>
        </p:spPr>
      </p:pic>
      <p:sp>
        <p:nvSpPr>
          <p:cNvPr id="24" name="Rectangle 23"/>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a:off x="152400" y="330630"/>
            <a:ext cx="45720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 pos="1733550" algn="l"/>
              </a:tabLst>
            </a:pPr>
            <a:r>
              <a:rPr kumimoji="0" lang="fa-IR"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17335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4285357" y="5134332"/>
            <a:ext cx="1169425" cy="4571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2" name="Rectangle 11"/>
          <p:cNvSpPr/>
          <p:nvPr/>
        </p:nvSpPr>
        <p:spPr>
          <a:xfrm rot="1662589">
            <a:off x="4349784" y="4686149"/>
            <a:ext cx="1169425" cy="133196"/>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4" name="Rectangle 13"/>
          <p:cNvSpPr/>
          <p:nvPr/>
        </p:nvSpPr>
        <p:spPr>
          <a:xfrm rot="1662589">
            <a:off x="4325148" y="4819348"/>
            <a:ext cx="1169425" cy="4571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5" name="Rectangle 14"/>
          <p:cNvSpPr/>
          <p:nvPr/>
        </p:nvSpPr>
        <p:spPr>
          <a:xfrm rot="17862589">
            <a:off x="4878380" y="4444561"/>
            <a:ext cx="431190" cy="139350"/>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8" name="Rectangle 17"/>
          <p:cNvSpPr/>
          <p:nvPr/>
        </p:nvSpPr>
        <p:spPr>
          <a:xfrm rot="1662589">
            <a:off x="5410884" y="3715013"/>
            <a:ext cx="141103" cy="139350"/>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0" name="Sun 19"/>
          <p:cNvSpPr/>
          <p:nvPr/>
        </p:nvSpPr>
        <p:spPr>
          <a:xfrm>
            <a:off x="6555619" y="793317"/>
            <a:ext cx="914400" cy="914400"/>
          </a:xfrm>
          <a:prstGeom prst="sun">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17" name="Rectangle 16"/>
          <p:cNvSpPr/>
          <p:nvPr/>
        </p:nvSpPr>
        <p:spPr>
          <a:xfrm rot="17862589">
            <a:off x="5077427" y="4068456"/>
            <a:ext cx="444283" cy="103614"/>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1" name="Rectangle 20"/>
          <p:cNvSpPr/>
          <p:nvPr/>
        </p:nvSpPr>
        <p:spPr>
          <a:xfrm rot="17862589">
            <a:off x="5378487" y="3857405"/>
            <a:ext cx="92636" cy="5180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3" name="Flowchart: Manual Input 2"/>
          <p:cNvSpPr/>
          <p:nvPr/>
        </p:nvSpPr>
        <p:spPr>
          <a:xfrm rot="1662589">
            <a:off x="4040048" y="3500837"/>
            <a:ext cx="1425170" cy="83547"/>
          </a:xfrm>
          <a:prstGeom prst="flowChartManualInput">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22" name="Flowchart: Manual Input 21"/>
          <p:cNvSpPr/>
          <p:nvPr/>
        </p:nvSpPr>
        <p:spPr>
          <a:xfrm rot="12462589">
            <a:off x="5376501" y="4200728"/>
            <a:ext cx="1403340" cy="82349"/>
          </a:xfrm>
          <a:prstGeom prst="flowChartManualInput">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26" name="Rectangle 25"/>
          <p:cNvSpPr/>
          <p:nvPr/>
        </p:nvSpPr>
        <p:spPr>
          <a:xfrm>
            <a:off x="251570" y="609601"/>
            <a:ext cx="3024286" cy="465512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lvl="0" algn="ctr"/>
            <a:r>
              <a:rPr lang="en-US" sz="5400" b="1" spc="150" dirty="0" smtClean="0">
                <a:ln w="11430"/>
                <a:solidFill>
                  <a:srgbClr val="F8F8F8"/>
                </a:solidFill>
                <a:effectLst>
                  <a:outerShdw blurRad="25400" algn="tl" rotWithShape="0">
                    <a:srgbClr val="000000">
                      <a:alpha val="43000"/>
                    </a:srgbClr>
                  </a:outerShdw>
                </a:effectLst>
              </a:rPr>
              <a:t>Step 6</a:t>
            </a:r>
          </a:p>
          <a:p>
            <a:pPr lvl="0" algn="l"/>
            <a:endParaRPr lang="en-US" sz="1050" b="1" spc="150" dirty="0" smtClean="0">
              <a:ln w="11430"/>
              <a:solidFill>
                <a:srgbClr val="F8F8F8"/>
              </a:solidFill>
              <a:effectLst>
                <a:outerShdw blurRad="25400" algn="tl" rotWithShape="0">
                  <a:srgbClr val="000000">
                    <a:alpha val="43000"/>
                  </a:srgbClr>
                </a:outerShdw>
              </a:effectLst>
            </a:endParaRPr>
          </a:p>
          <a:p>
            <a:pPr lvl="0" algn="l"/>
            <a:r>
              <a:rPr lang="en-US" sz="3600" b="1" i="1" spc="150" dirty="0" smtClean="0">
                <a:ln w="11430"/>
                <a:solidFill>
                  <a:srgbClr val="F8F8F8"/>
                </a:solidFill>
                <a:effectLst>
                  <a:outerShdw blurRad="25400" algn="tl" rotWithShape="0">
                    <a:srgbClr val="000000">
                      <a:alpha val="43000"/>
                    </a:srgbClr>
                  </a:outerShdw>
                </a:effectLst>
              </a:rPr>
              <a:t>A</a:t>
            </a:r>
            <a:r>
              <a:rPr lang="en-US" sz="2800" b="1" i="1" spc="150" dirty="0" smtClean="0">
                <a:ln w="11430"/>
                <a:solidFill>
                  <a:srgbClr val="F8F8F8"/>
                </a:solidFill>
                <a:effectLst>
                  <a:outerShdw blurRad="25400" algn="tl" rotWithShape="0">
                    <a:srgbClr val="000000">
                      <a:alpha val="43000"/>
                    </a:srgbClr>
                  </a:outerShdw>
                </a:effectLst>
              </a:rPr>
              <a:t>ngel</a:t>
            </a:r>
          </a:p>
          <a:p>
            <a:pPr lvl="0" algn="l"/>
            <a:r>
              <a:rPr lang="en-US" sz="2800" dirty="0" smtClean="0"/>
              <a:t>Under concentrated</a:t>
            </a:r>
          </a:p>
          <a:p>
            <a:pPr lvl="0" algn="l"/>
            <a:r>
              <a:rPr lang="en-US" sz="2800" dirty="0" smtClean="0"/>
              <a:t> 8*suns</a:t>
            </a:r>
          </a:p>
          <a:p>
            <a:pPr lvl="0" algn="l"/>
            <a:r>
              <a:rPr lang="en-US" sz="2800" dirty="0" smtClean="0"/>
              <a:t> begins </a:t>
            </a:r>
            <a:r>
              <a:rPr lang="en-US" sz="2800" dirty="0"/>
              <a:t>to </a:t>
            </a:r>
            <a:r>
              <a:rPr lang="en-US" sz="2800" dirty="0" smtClean="0"/>
              <a:t>produce electricity with </a:t>
            </a:r>
            <a:r>
              <a:rPr lang="en-US" sz="2800" dirty="0"/>
              <a:t>high efficiency</a:t>
            </a:r>
            <a:r>
              <a:rPr lang="en-US" sz="2800" dirty="0" smtClean="0"/>
              <a:t> </a:t>
            </a:r>
            <a:endParaRPr lang="en-US" sz="2800" b="1" spc="150" dirty="0" smtClean="0">
              <a:ln w="11430"/>
              <a:solidFill>
                <a:srgbClr val="F8F8F8"/>
              </a:solidFill>
              <a:effectLst>
                <a:outerShdw blurRad="25400" algn="tl" rotWithShape="0">
                  <a:srgbClr val="000000">
                    <a:alpha val="43000"/>
                  </a:srgbClr>
                </a:outerShdw>
              </a:effectLst>
            </a:endParaRPr>
          </a:p>
        </p:txBody>
      </p:sp>
      <p:cxnSp>
        <p:nvCxnSpPr>
          <p:cNvPr id="27" name="Straight Arrow Connector 26"/>
          <p:cNvCxnSpPr/>
          <p:nvPr/>
        </p:nvCxnSpPr>
        <p:spPr>
          <a:xfrm rot="1662589">
            <a:off x="3910654" y="3504320"/>
            <a:ext cx="751922" cy="7889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8" name="Straight Arrow Connector 27"/>
          <p:cNvCxnSpPr/>
          <p:nvPr/>
        </p:nvCxnSpPr>
        <p:spPr>
          <a:xfrm rot="1662589">
            <a:off x="4648731" y="3740025"/>
            <a:ext cx="439043" cy="77573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a:xfrm rot="1662589">
            <a:off x="4278036" y="3613188"/>
            <a:ext cx="558389" cy="76638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p:nvPr/>
        </p:nvCxnSpPr>
        <p:spPr>
          <a:xfrm flipH="1">
            <a:off x="5464651" y="4550082"/>
            <a:ext cx="1123573" cy="39018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rot="1662589" flipH="1">
            <a:off x="5436647" y="4236419"/>
            <a:ext cx="648425" cy="73642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3" name="Straight Arrow Connector 32"/>
          <p:cNvCxnSpPr/>
          <p:nvPr/>
        </p:nvCxnSpPr>
        <p:spPr>
          <a:xfrm rot="1662589" flipH="1">
            <a:off x="5275809" y="4121256"/>
            <a:ext cx="563159" cy="7299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4" name="Isosceles Triangle 43"/>
          <p:cNvSpPr/>
          <p:nvPr/>
        </p:nvSpPr>
        <p:spPr>
          <a:xfrm>
            <a:off x="4897670" y="4876760"/>
            <a:ext cx="467077" cy="237648"/>
          </a:xfrm>
          <a:prstGeom prst="triangle">
            <a:avLst>
              <a:gd name="adj" fmla="val 473"/>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ln w="3175">
                <a:solidFill>
                  <a:srgbClr val="CC9900"/>
                </a:solidFill>
                <a:prstDash val="sysDash"/>
              </a:ln>
            </a:endParaRPr>
          </a:p>
        </p:txBody>
      </p:sp>
      <p:sp>
        <p:nvSpPr>
          <p:cNvPr id="45" name="Circular Arrow 44"/>
          <p:cNvSpPr/>
          <p:nvPr/>
        </p:nvSpPr>
        <p:spPr>
          <a:xfrm rot="16200000">
            <a:off x="4593360" y="4797264"/>
            <a:ext cx="259369" cy="349254"/>
          </a:xfrm>
          <a:prstGeom prst="circularArrow">
            <a:avLst>
              <a:gd name="adj1" fmla="val 0"/>
              <a:gd name="adj2" fmla="val 1142319"/>
              <a:gd name="adj3" fmla="val 20115511"/>
              <a:gd name="adj4" fmla="val 10998424"/>
              <a:gd name="adj5" fmla="val 15934"/>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solidFill>
                <a:schemeClr val="tx1"/>
              </a:solidFill>
            </a:endParaRPr>
          </a:p>
        </p:txBody>
      </p:sp>
    </p:spTree>
    <p:extLst>
      <p:ext uri="{BB962C8B-B14F-4D97-AF65-F5344CB8AC3E}">
        <p14:creationId xmlns:p14="http://schemas.microsoft.com/office/powerpoint/2010/main" val="3169222502"/>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743695"/>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696" y="2060848"/>
            <a:ext cx="5391478" cy="255454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lvl="0" algn="ctr"/>
            <a:r>
              <a:rPr lang="en-US" sz="4000" b="1" i="1" dirty="0">
                <a:solidFill>
                  <a:prstClr val="white"/>
                </a:solidFill>
              </a:rPr>
              <a:t>How </a:t>
            </a:r>
            <a:r>
              <a:rPr lang="en-US" sz="4000" b="1" i="1" dirty="0" smtClean="0">
                <a:solidFill>
                  <a:prstClr val="white"/>
                </a:solidFill>
              </a:rPr>
              <a:t>ANGEL </a:t>
            </a:r>
            <a:r>
              <a:rPr lang="en-US" sz="4000" b="1" i="1" dirty="0">
                <a:solidFill>
                  <a:prstClr val="white"/>
                </a:solidFill>
              </a:rPr>
              <a:t>dual axis </a:t>
            </a:r>
            <a:r>
              <a:rPr lang="en-US" sz="4000" b="1" i="1" dirty="0" smtClean="0">
                <a:solidFill>
                  <a:prstClr val="white"/>
                </a:solidFill>
              </a:rPr>
              <a:t>tracker robot arm s rotated </a:t>
            </a:r>
            <a:r>
              <a:rPr lang="en-US" sz="4000" b="1" i="1" dirty="0">
                <a:solidFill>
                  <a:prstClr val="white"/>
                </a:solidFill>
              </a:rPr>
              <a:t>for daily </a:t>
            </a:r>
            <a:r>
              <a:rPr lang="en-US" sz="4000" b="1" i="1" dirty="0" smtClean="0">
                <a:solidFill>
                  <a:prstClr val="white"/>
                </a:solidFill>
              </a:rPr>
              <a:t>tracking</a:t>
            </a:r>
            <a:endParaRPr lang="en-US" sz="4000" dirty="0">
              <a:solidFill>
                <a:prstClr val="white"/>
              </a:solidFill>
            </a:endParaRPr>
          </a:p>
        </p:txBody>
      </p:sp>
    </p:spTree>
    <p:extLst>
      <p:ext uri="{BB962C8B-B14F-4D97-AF65-F5344CB8AC3E}">
        <p14:creationId xmlns:p14="http://schemas.microsoft.com/office/powerpoint/2010/main" val="1005619880"/>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57200" algn="l"/>
                <a:tab pos="1733550" algn="l"/>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2438400" y="5157192"/>
            <a:ext cx="5657850" cy="3828415"/>
          </a:xfrm>
          <a:prstGeom prst="rect">
            <a:avLst/>
          </a:prstGeom>
          <a:noFill/>
        </p:spPr>
      </p:pic>
      <p:sp>
        <p:nvSpPr>
          <p:cNvPr id="24" name="Rectangle 23"/>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a:off x="152400" y="330630"/>
            <a:ext cx="45720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 pos="1733550" algn="l"/>
              </a:tabLst>
            </a:pPr>
            <a:r>
              <a:rPr kumimoji="0" lang="fa-IR"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17335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4285357" y="5134332"/>
            <a:ext cx="1169425" cy="4571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0" name="Sun 19"/>
          <p:cNvSpPr/>
          <p:nvPr/>
        </p:nvSpPr>
        <p:spPr>
          <a:xfrm>
            <a:off x="8037264" y="2568388"/>
            <a:ext cx="914400" cy="914400"/>
          </a:xfrm>
          <a:prstGeom prst="sun">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26" name="Rectangle 25"/>
          <p:cNvSpPr/>
          <p:nvPr/>
        </p:nvSpPr>
        <p:spPr>
          <a:xfrm>
            <a:off x="251570" y="609601"/>
            <a:ext cx="3024286" cy="465512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lvl="0" algn="ctr"/>
            <a:r>
              <a:rPr lang="en-US" sz="5400" b="1" spc="150" dirty="0" smtClean="0">
                <a:ln w="11430"/>
                <a:solidFill>
                  <a:srgbClr val="F8F8F8"/>
                </a:solidFill>
                <a:effectLst>
                  <a:outerShdw blurRad="25400" algn="tl" rotWithShape="0">
                    <a:srgbClr val="000000">
                      <a:alpha val="43000"/>
                    </a:srgbClr>
                  </a:outerShdw>
                </a:effectLst>
              </a:rPr>
              <a:t>Step </a:t>
            </a:r>
            <a:r>
              <a:rPr lang="en-US" sz="5400" b="1" spc="150" dirty="0">
                <a:ln w="11430"/>
                <a:solidFill>
                  <a:srgbClr val="F8F8F8"/>
                </a:solidFill>
                <a:effectLst>
                  <a:outerShdw blurRad="25400" algn="tl" rotWithShape="0">
                    <a:srgbClr val="000000">
                      <a:alpha val="43000"/>
                    </a:srgbClr>
                  </a:outerShdw>
                </a:effectLst>
              </a:rPr>
              <a:t>1</a:t>
            </a:r>
            <a:endParaRPr lang="en-US" sz="5400" b="1" spc="150" dirty="0" smtClean="0">
              <a:ln w="11430"/>
              <a:solidFill>
                <a:srgbClr val="F8F8F8"/>
              </a:solidFill>
              <a:effectLst>
                <a:outerShdw blurRad="25400" algn="tl" rotWithShape="0">
                  <a:srgbClr val="000000">
                    <a:alpha val="43000"/>
                  </a:srgbClr>
                </a:outerShdw>
              </a:effectLst>
            </a:endParaRPr>
          </a:p>
          <a:p>
            <a:pPr lvl="0" algn="l"/>
            <a:endParaRPr lang="en-US" sz="1050" b="1" spc="150" dirty="0" smtClean="0">
              <a:ln w="11430"/>
              <a:solidFill>
                <a:srgbClr val="F8F8F8"/>
              </a:solidFill>
              <a:effectLst>
                <a:outerShdw blurRad="25400" algn="tl" rotWithShape="0">
                  <a:srgbClr val="000000">
                    <a:alpha val="43000"/>
                  </a:srgbClr>
                </a:outerShdw>
              </a:effectLst>
            </a:endParaRPr>
          </a:p>
          <a:p>
            <a:pPr lvl="0" algn="l"/>
            <a:r>
              <a:rPr lang="en-US" sz="3600" b="1" i="1" spc="150" dirty="0" smtClean="0">
                <a:ln w="11430"/>
                <a:solidFill>
                  <a:srgbClr val="F8F8F8"/>
                </a:solidFill>
                <a:effectLst>
                  <a:outerShdw blurRad="25400" algn="tl" rotWithShape="0">
                    <a:srgbClr val="000000">
                      <a:alpha val="43000"/>
                    </a:srgbClr>
                  </a:outerShdw>
                </a:effectLst>
              </a:rPr>
              <a:t>A</a:t>
            </a:r>
            <a:r>
              <a:rPr lang="en-US" sz="2800" b="1" i="1" spc="150" dirty="0" smtClean="0">
                <a:ln w="11430"/>
                <a:solidFill>
                  <a:srgbClr val="F8F8F8"/>
                </a:solidFill>
                <a:effectLst>
                  <a:outerShdw blurRad="25400" algn="tl" rotWithShape="0">
                    <a:srgbClr val="000000">
                      <a:alpha val="43000"/>
                    </a:srgbClr>
                  </a:outerShdw>
                </a:effectLst>
              </a:rPr>
              <a:t>ngel</a:t>
            </a:r>
          </a:p>
          <a:p>
            <a:pPr lvl="0" algn="l"/>
            <a:r>
              <a:rPr lang="en-US" sz="2800" dirty="0" smtClean="0"/>
              <a:t>Under concentrated</a:t>
            </a:r>
          </a:p>
          <a:p>
            <a:pPr lvl="0" algn="l"/>
            <a:r>
              <a:rPr lang="en-US" sz="2800" dirty="0" smtClean="0"/>
              <a:t> 8*suns</a:t>
            </a:r>
          </a:p>
          <a:p>
            <a:pPr lvl="0" algn="l"/>
            <a:r>
              <a:rPr lang="en-US" sz="2800" dirty="0" smtClean="0"/>
              <a:t> begins </a:t>
            </a:r>
            <a:r>
              <a:rPr lang="en-US" sz="2800" dirty="0"/>
              <a:t>to </a:t>
            </a:r>
            <a:r>
              <a:rPr lang="en-US" sz="2800" dirty="0" smtClean="0"/>
              <a:t>produce electricity with </a:t>
            </a:r>
            <a:r>
              <a:rPr lang="en-US" sz="2800" dirty="0"/>
              <a:t>high efficiency</a:t>
            </a:r>
            <a:r>
              <a:rPr lang="en-US" sz="2800" dirty="0" smtClean="0"/>
              <a:t> </a:t>
            </a:r>
            <a:endParaRPr lang="en-US" sz="2800" b="1" spc="150" dirty="0" smtClean="0">
              <a:ln w="11430"/>
              <a:solidFill>
                <a:srgbClr val="F8F8F8"/>
              </a:solidFill>
              <a:effectLst>
                <a:outerShdw blurRad="25400" algn="tl" rotWithShape="0">
                  <a:srgbClr val="000000">
                    <a:alpha val="43000"/>
                  </a:srgbClr>
                </a:outerShdw>
              </a:effectLst>
            </a:endParaRPr>
          </a:p>
        </p:txBody>
      </p:sp>
      <p:grpSp>
        <p:nvGrpSpPr>
          <p:cNvPr id="46" name="Group 45"/>
          <p:cNvGrpSpPr/>
          <p:nvPr/>
        </p:nvGrpSpPr>
        <p:grpSpPr>
          <a:xfrm rot="1932577">
            <a:off x="4391579" y="3609997"/>
            <a:ext cx="2869187" cy="1613571"/>
            <a:chOff x="3910654" y="3500837"/>
            <a:chExt cx="2869187" cy="1613571"/>
          </a:xfrm>
        </p:grpSpPr>
        <p:sp>
          <p:nvSpPr>
            <p:cNvPr id="12" name="Rectangle 11"/>
            <p:cNvSpPr/>
            <p:nvPr/>
          </p:nvSpPr>
          <p:spPr>
            <a:xfrm rot="1662589">
              <a:off x="4349784" y="4686149"/>
              <a:ext cx="1169425" cy="133196"/>
            </a:xfrm>
            <a:prstGeom prst="rect">
              <a:avLst/>
            </a:prstGeom>
            <a:ln w="12700"/>
            <a:scene3d>
              <a:camera prst="orthographicFront">
                <a:rot lat="0" lon="300000" rev="0"/>
              </a:camera>
              <a:lightRig rig="threePt" dir="t"/>
            </a:scene3d>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4" name="Rectangle 13"/>
            <p:cNvSpPr/>
            <p:nvPr/>
          </p:nvSpPr>
          <p:spPr>
            <a:xfrm rot="1662589">
              <a:off x="4325148" y="4819348"/>
              <a:ext cx="1169425" cy="4571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5" name="Rectangle 14"/>
            <p:cNvSpPr/>
            <p:nvPr/>
          </p:nvSpPr>
          <p:spPr>
            <a:xfrm rot="17862589">
              <a:off x="4878380" y="4444561"/>
              <a:ext cx="431190" cy="139350"/>
            </a:xfrm>
            <a:prstGeom prst="rect">
              <a:avLst/>
            </a:prstGeom>
            <a:ln w="12700"/>
            <a:scene3d>
              <a:camera prst="orthographicFront">
                <a:rot lat="0" lon="300000" rev="0"/>
              </a:camera>
              <a:lightRig rig="threePt" dir="t"/>
            </a:scene3d>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8" name="Rectangle 17"/>
            <p:cNvSpPr/>
            <p:nvPr/>
          </p:nvSpPr>
          <p:spPr>
            <a:xfrm rot="1662589">
              <a:off x="5410884" y="3715013"/>
              <a:ext cx="141103" cy="139350"/>
            </a:xfrm>
            <a:prstGeom prst="rect">
              <a:avLst/>
            </a:prstGeom>
            <a:ln w="12700"/>
            <a:scene3d>
              <a:camera prst="orthographicFront">
                <a:rot lat="0" lon="300000" rev="0"/>
              </a:camera>
              <a:lightRig rig="threePt" dir="t"/>
            </a:scene3d>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7" name="Rectangle 16"/>
            <p:cNvSpPr/>
            <p:nvPr/>
          </p:nvSpPr>
          <p:spPr>
            <a:xfrm rot="17862589">
              <a:off x="5077427" y="4068456"/>
              <a:ext cx="444283" cy="103614"/>
            </a:xfrm>
            <a:prstGeom prst="rect">
              <a:avLst/>
            </a:prstGeom>
            <a:ln w="12700"/>
            <a:scene3d>
              <a:camera prst="orthographicFront">
                <a:rot lat="0" lon="300000" rev="0"/>
              </a:camera>
              <a:lightRig rig="threePt" dir="t"/>
            </a:scene3d>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1" name="Rectangle 20"/>
            <p:cNvSpPr/>
            <p:nvPr/>
          </p:nvSpPr>
          <p:spPr>
            <a:xfrm rot="17862589">
              <a:off x="5378487" y="3857405"/>
              <a:ext cx="92636" cy="51809"/>
            </a:xfrm>
            <a:prstGeom prst="rect">
              <a:avLst/>
            </a:prstGeom>
            <a:ln w="12700"/>
            <a:scene3d>
              <a:camera prst="orthographicFront">
                <a:rot lat="0" lon="300000" rev="0"/>
              </a:camera>
              <a:lightRig rig="threePt" dir="t"/>
            </a:scene3d>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3" name="Flowchart: Manual Input 2"/>
            <p:cNvSpPr/>
            <p:nvPr/>
          </p:nvSpPr>
          <p:spPr>
            <a:xfrm rot="1662589">
              <a:off x="4040048" y="3500837"/>
              <a:ext cx="1425170" cy="83547"/>
            </a:xfrm>
            <a:prstGeom prst="flowChartManualInput">
              <a:avLst/>
            </a:prstGeom>
            <a:ln/>
            <a:scene3d>
              <a:camera prst="orthographicFront">
                <a:rot lat="0" lon="300000" rev="0"/>
              </a:camera>
              <a:lightRig rig="soft" dir="tl">
                <a:rot lat="0" lon="0" rev="20100000"/>
              </a:lightRig>
            </a:scene3d>
            <a:sp3d>
              <a:bevelT w="50800" h="50800"/>
            </a:sp3d>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22" name="Flowchart: Manual Input 21"/>
            <p:cNvSpPr/>
            <p:nvPr/>
          </p:nvSpPr>
          <p:spPr>
            <a:xfrm rot="12462589">
              <a:off x="5376501" y="4200728"/>
              <a:ext cx="1403340" cy="82349"/>
            </a:xfrm>
            <a:prstGeom prst="flowChartManualInput">
              <a:avLst/>
            </a:prstGeom>
            <a:ln/>
            <a:scene3d>
              <a:camera prst="orthographicFront">
                <a:rot lat="0" lon="300000" rev="0"/>
              </a:camera>
              <a:lightRig rig="soft" dir="tl">
                <a:rot lat="0" lon="0" rev="20100000"/>
              </a:lightRig>
            </a:scene3d>
            <a:sp3d>
              <a:bevelT w="50800" h="50800"/>
            </a:sp3d>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cxnSp>
          <p:nvCxnSpPr>
            <p:cNvPr id="27" name="Straight Arrow Connector 26"/>
            <p:cNvCxnSpPr/>
            <p:nvPr/>
          </p:nvCxnSpPr>
          <p:spPr>
            <a:xfrm rot="1662589">
              <a:off x="3910654" y="3504320"/>
              <a:ext cx="751922" cy="788933"/>
            </a:xfrm>
            <a:prstGeom prst="straightConnector1">
              <a:avLst/>
            </a:prstGeom>
            <a:ln>
              <a:tailEnd type="arrow"/>
            </a:ln>
            <a:scene3d>
              <a:camera prst="orthographicFront">
                <a:rot lat="0" lon="300000" rev="0"/>
              </a:camera>
              <a:lightRig rig="threePt" dir="t"/>
            </a:scene3d>
          </p:spPr>
          <p:style>
            <a:lnRef idx="3">
              <a:schemeClr val="accent1"/>
            </a:lnRef>
            <a:fillRef idx="0">
              <a:schemeClr val="accent1"/>
            </a:fillRef>
            <a:effectRef idx="2">
              <a:schemeClr val="accent1"/>
            </a:effectRef>
            <a:fontRef idx="minor">
              <a:schemeClr val="tx1"/>
            </a:fontRef>
          </p:style>
        </p:cxnSp>
        <p:cxnSp>
          <p:nvCxnSpPr>
            <p:cNvPr id="28" name="Straight Arrow Connector 27"/>
            <p:cNvCxnSpPr/>
            <p:nvPr/>
          </p:nvCxnSpPr>
          <p:spPr>
            <a:xfrm rot="1662589">
              <a:off x="4648731" y="3740025"/>
              <a:ext cx="439043" cy="775730"/>
            </a:xfrm>
            <a:prstGeom prst="straightConnector1">
              <a:avLst/>
            </a:prstGeom>
            <a:ln>
              <a:tailEnd type="arrow"/>
            </a:ln>
            <a:scene3d>
              <a:camera prst="orthographicFront">
                <a:rot lat="0" lon="300000" rev="0"/>
              </a:camera>
              <a:lightRig rig="threePt" dir="t"/>
            </a:scene3d>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a:xfrm rot="1662589">
              <a:off x="4278036" y="3613188"/>
              <a:ext cx="558389" cy="766381"/>
            </a:xfrm>
            <a:prstGeom prst="straightConnector1">
              <a:avLst/>
            </a:prstGeom>
            <a:ln>
              <a:tailEnd type="arrow"/>
            </a:ln>
            <a:scene3d>
              <a:camera prst="orthographicFront">
                <a:rot lat="0" lon="300000" rev="0"/>
              </a:camera>
              <a:lightRig rig="threePt" dir="t"/>
            </a:scene3d>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p:nvPr/>
          </p:nvCxnSpPr>
          <p:spPr>
            <a:xfrm flipH="1">
              <a:off x="5464651" y="4550082"/>
              <a:ext cx="1123573" cy="390183"/>
            </a:xfrm>
            <a:prstGeom prst="straightConnector1">
              <a:avLst/>
            </a:prstGeom>
            <a:ln>
              <a:tailEnd type="arrow"/>
            </a:ln>
            <a:scene3d>
              <a:camera prst="orthographicFront">
                <a:rot lat="0" lon="300000" rev="0"/>
              </a:camera>
              <a:lightRig rig="threePt" dir="t"/>
            </a:scene3d>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rot="1662589" flipH="1">
              <a:off x="5436647" y="4236419"/>
              <a:ext cx="648425" cy="736420"/>
            </a:xfrm>
            <a:prstGeom prst="straightConnector1">
              <a:avLst/>
            </a:prstGeom>
            <a:ln>
              <a:tailEnd type="arrow"/>
            </a:ln>
            <a:scene3d>
              <a:camera prst="orthographicFront">
                <a:rot lat="0" lon="300000" rev="0"/>
              </a:camera>
              <a:lightRig rig="threePt" dir="t"/>
            </a:scene3d>
          </p:spPr>
          <p:style>
            <a:lnRef idx="3">
              <a:schemeClr val="accent1"/>
            </a:lnRef>
            <a:fillRef idx="0">
              <a:schemeClr val="accent1"/>
            </a:fillRef>
            <a:effectRef idx="2">
              <a:schemeClr val="accent1"/>
            </a:effectRef>
            <a:fontRef idx="minor">
              <a:schemeClr val="tx1"/>
            </a:fontRef>
          </p:style>
        </p:cxnSp>
        <p:cxnSp>
          <p:nvCxnSpPr>
            <p:cNvPr id="33" name="Straight Arrow Connector 32"/>
            <p:cNvCxnSpPr/>
            <p:nvPr/>
          </p:nvCxnSpPr>
          <p:spPr>
            <a:xfrm rot="1662589" flipH="1">
              <a:off x="5275809" y="4121256"/>
              <a:ext cx="563159" cy="729933"/>
            </a:xfrm>
            <a:prstGeom prst="straightConnector1">
              <a:avLst/>
            </a:prstGeom>
            <a:ln>
              <a:tailEnd type="arrow"/>
            </a:ln>
            <a:scene3d>
              <a:camera prst="orthographicFront">
                <a:rot lat="0" lon="300000" rev="0"/>
              </a:camera>
              <a:lightRig rig="threePt" dir="t"/>
            </a:scene3d>
          </p:spPr>
          <p:style>
            <a:lnRef idx="3">
              <a:schemeClr val="accent1"/>
            </a:lnRef>
            <a:fillRef idx="0">
              <a:schemeClr val="accent1"/>
            </a:fillRef>
            <a:effectRef idx="2">
              <a:schemeClr val="accent1"/>
            </a:effectRef>
            <a:fontRef idx="minor">
              <a:schemeClr val="tx1"/>
            </a:fontRef>
          </p:style>
        </p:cxnSp>
        <p:sp>
          <p:nvSpPr>
            <p:cNvPr id="44" name="Isosceles Triangle 43"/>
            <p:cNvSpPr/>
            <p:nvPr/>
          </p:nvSpPr>
          <p:spPr>
            <a:xfrm>
              <a:off x="4897670" y="4876760"/>
              <a:ext cx="467077" cy="237648"/>
            </a:xfrm>
            <a:prstGeom prst="triangle">
              <a:avLst>
                <a:gd name="adj" fmla="val 473"/>
              </a:avLst>
            </a:prstGeom>
            <a:scene3d>
              <a:camera prst="orthographicFront">
                <a:rot lat="0" lon="300000" rev="0"/>
              </a:camera>
              <a:lightRig rig="threePt" dir="t"/>
            </a:scene3d>
          </p:spPr>
          <p:style>
            <a:lnRef idx="2">
              <a:schemeClr val="dk1"/>
            </a:lnRef>
            <a:fillRef idx="1">
              <a:schemeClr val="lt1"/>
            </a:fillRef>
            <a:effectRef idx="0">
              <a:schemeClr val="dk1"/>
            </a:effectRef>
            <a:fontRef idx="minor">
              <a:schemeClr val="dk1"/>
            </a:fontRef>
          </p:style>
          <p:txBody>
            <a:bodyPr rtlCol="1" anchor="ctr"/>
            <a:lstStyle/>
            <a:p>
              <a:pPr algn="ctr"/>
              <a:endParaRPr lang="fa-IR">
                <a:ln w="3175">
                  <a:solidFill>
                    <a:srgbClr val="CC9900"/>
                  </a:solidFill>
                  <a:prstDash val="sysDash"/>
                </a:ln>
              </a:endParaRPr>
            </a:p>
          </p:txBody>
        </p:sp>
        <p:sp>
          <p:nvSpPr>
            <p:cNvPr id="45" name="Circular Arrow 44"/>
            <p:cNvSpPr/>
            <p:nvPr/>
          </p:nvSpPr>
          <p:spPr>
            <a:xfrm rot="16200000">
              <a:off x="4593360" y="4797264"/>
              <a:ext cx="259369" cy="349254"/>
            </a:xfrm>
            <a:prstGeom prst="circularArrow">
              <a:avLst>
                <a:gd name="adj1" fmla="val 0"/>
                <a:gd name="adj2" fmla="val 1142319"/>
                <a:gd name="adj3" fmla="val 20115511"/>
                <a:gd name="adj4" fmla="val 10998424"/>
                <a:gd name="adj5" fmla="val 15934"/>
              </a:avLst>
            </a:prstGeom>
            <a:scene3d>
              <a:camera prst="orthographicFront">
                <a:rot lat="0" lon="300000" rev="0"/>
              </a:camera>
              <a:lightRig rig="threePt" dir="t"/>
            </a:scene3d>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solidFill>
                  <a:schemeClr val="tx1"/>
                </a:solidFill>
              </a:endParaRPr>
            </a:p>
          </p:txBody>
        </p:sp>
      </p:grpSp>
      <p:sp>
        <p:nvSpPr>
          <p:cNvPr id="47" name="Isosceles Triangle 46"/>
          <p:cNvSpPr/>
          <p:nvPr/>
        </p:nvSpPr>
        <p:spPr>
          <a:xfrm rot="15557134">
            <a:off x="4905316" y="4734171"/>
            <a:ext cx="583486" cy="513232"/>
          </a:xfrm>
          <a:prstGeom prst="triangle">
            <a:avLst/>
          </a:prstGeom>
          <a:scene3d>
            <a:camera prst="orthographicFront">
              <a:rot lat="384467" lon="10961549" rev="8425857"/>
            </a:camera>
            <a:lightRig rig="threePt" dir="t"/>
          </a:scene3d>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286802846"/>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57200" algn="l"/>
                <a:tab pos="1733550" algn="l"/>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2438400" y="5157192"/>
            <a:ext cx="5657850" cy="3828415"/>
          </a:xfrm>
          <a:prstGeom prst="rect">
            <a:avLst/>
          </a:prstGeom>
          <a:noFill/>
        </p:spPr>
      </p:pic>
      <p:sp>
        <p:nvSpPr>
          <p:cNvPr id="24" name="Rectangle 23"/>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a:off x="152400" y="330630"/>
            <a:ext cx="45720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 pos="1733550" algn="l"/>
              </a:tabLst>
            </a:pPr>
            <a:r>
              <a:rPr kumimoji="0" lang="fa-IR"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17335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4285357" y="5134332"/>
            <a:ext cx="1169425" cy="4571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2" name="Rectangle 11"/>
          <p:cNvSpPr/>
          <p:nvPr/>
        </p:nvSpPr>
        <p:spPr>
          <a:xfrm rot="1662589">
            <a:off x="4349784" y="4686149"/>
            <a:ext cx="1169425" cy="133196"/>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4" name="Rectangle 13"/>
          <p:cNvSpPr/>
          <p:nvPr/>
        </p:nvSpPr>
        <p:spPr>
          <a:xfrm rot="1662589">
            <a:off x="4325148" y="4819348"/>
            <a:ext cx="1169425" cy="4571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5" name="Rectangle 14"/>
          <p:cNvSpPr/>
          <p:nvPr/>
        </p:nvSpPr>
        <p:spPr>
          <a:xfrm rot="17862589">
            <a:off x="4878380" y="4444561"/>
            <a:ext cx="431190" cy="139350"/>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8" name="Rectangle 17"/>
          <p:cNvSpPr/>
          <p:nvPr/>
        </p:nvSpPr>
        <p:spPr>
          <a:xfrm rot="1662589">
            <a:off x="5410884" y="3715013"/>
            <a:ext cx="141103" cy="139350"/>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0" name="Sun 19"/>
          <p:cNvSpPr/>
          <p:nvPr/>
        </p:nvSpPr>
        <p:spPr>
          <a:xfrm>
            <a:off x="6555619" y="793317"/>
            <a:ext cx="914400" cy="914400"/>
          </a:xfrm>
          <a:prstGeom prst="sun">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17" name="Rectangle 16"/>
          <p:cNvSpPr/>
          <p:nvPr/>
        </p:nvSpPr>
        <p:spPr>
          <a:xfrm rot="17862589">
            <a:off x="5077427" y="4068456"/>
            <a:ext cx="444283" cy="103614"/>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1" name="Rectangle 20"/>
          <p:cNvSpPr/>
          <p:nvPr/>
        </p:nvSpPr>
        <p:spPr>
          <a:xfrm rot="17862589">
            <a:off x="5378487" y="3857405"/>
            <a:ext cx="92636" cy="5180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3" name="Flowchart: Manual Input 2"/>
          <p:cNvSpPr/>
          <p:nvPr/>
        </p:nvSpPr>
        <p:spPr>
          <a:xfrm rot="1662589">
            <a:off x="4040048" y="3500837"/>
            <a:ext cx="1425170" cy="83547"/>
          </a:xfrm>
          <a:prstGeom prst="flowChartManualInput">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22" name="Flowchart: Manual Input 21"/>
          <p:cNvSpPr/>
          <p:nvPr/>
        </p:nvSpPr>
        <p:spPr>
          <a:xfrm rot="12462589">
            <a:off x="5376501" y="4200728"/>
            <a:ext cx="1403340" cy="82349"/>
          </a:xfrm>
          <a:prstGeom prst="flowChartManualInput">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26" name="Rectangle 25"/>
          <p:cNvSpPr/>
          <p:nvPr/>
        </p:nvSpPr>
        <p:spPr>
          <a:xfrm>
            <a:off x="251570" y="609601"/>
            <a:ext cx="3024286" cy="465512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lvl="0" algn="ctr"/>
            <a:r>
              <a:rPr lang="en-US" sz="5400" b="1" spc="150" dirty="0" smtClean="0">
                <a:ln w="11430"/>
                <a:solidFill>
                  <a:srgbClr val="F8F8F8"/>
                </a:solidFill>
                <a:effectLst>
                  <a:outerShdw blurRad="25400" algn="tl" rotWithShape="0">
                    <a:srgbClr val="000000">
                      <a:alpha val="43000"/>
                    </a:srgbClr>
                  </a:outerShdw>
                </a:effectLst>
              </a:rPr>
              <a:t>Step 2</a:t>
            </a:r>
          </a:p>
          <a:p>
            <a:pPr lvl="0" algn="l"/>
            <a:endParaRPr lang="en-US" sz="1050" b="1" spc="150" dirty="0" smtClean="0">
              <a:ln w="11430"/>
              <a:solidFill>
                <a:srgbClr val="F8F8F8"/>
              </a:solidFill>
              <a:effectLst>
                <a:outerShdw blurRad="25400" algn="tl" rotWithShape="0">
                  <a:srgbClr val="000000">
                    <a:alpha val="43000"/>
                  </a:srgbClr>
                </a:outerShdw>
              </a:effectLst>
            </a:endParaRPr>
          </a:p>
          <a:p>
            <a:pPr lvl="0" algn="l"/>
            <a:r>
              <a:rPr lang="en-US" sz="3600" b="1" i="1" spc="150" dirty="0" smtClean="0">
                <a:ln w="11430"/>
                <a:solidFill>
                  <a:srgbClr val="F8F8F8"/>
                </a:solidFill>
                <a:effectLst>
                  <a:outerShdw blurRad="25400" algn="tl" rotWithShape="0">
                    <a:srgbClr val="000000">
                      <a:alpha val="43000"/>
                    </a:srgbClr>
                  </a:outerShdw>
                </a:effectLst>
              </a:rPr>
              <a:t>A</a:t>
            </a:r>
            <a:r>
              <a:rPr lang="en-US" sz="2800" b="1" i="1" spc="150" dirty="0" smtClean="0">
                <a:ln w="11430"/>
                <a:solidFill>
                  <a:srgbClr val="F8F8F8"/>
                </a:solidFill>
                <a:effectLst>
                  <a:outerShdw blurRad="25400" algn="tl" rotWithShape="0">
                    <a:srgbClr val="000000">
                      <a:alpha val="43000"/>
                    </a:srgbClr>
                  </a:outerShdw>
                </a:effectLst>
              </a:rPr>
              <a:t>ngel</a:t>
            </a:r>
          </a:p>
          <a:p>
            <a:pPr lvl="0" algn="l"/>
            <a:r>
              <a:rPr lang="en-US" sz="2800" dirty="0" smtClean="0"/>
              <a:t>Under concentrated</a:t>
            </a:r>
          </a:p>
          <a:p>
            <a:pPr lvl="0" algn="l"/>
            <a:r>
              <a:rPr lang="en-US" sz="2800" dirty="0" smtClean="0"/>
              <a:t> 8*suns</a:t>
            </a:r>
          </a:p>
          <a:p>
            <a:pPr lvl="0" algn="l"/>
            <a:r>
              <a:rPr lang="en-US" sz="2800" dirty="0" smtClean="0"/>
              <a:t> begins </a:t>
            </a:r>
            <a:r>
              <a:rPr lang="en-US" sz="2800" dirty="0"/>
              <a:t>to </a:t>
            </a:r>
            <a:r>
              <a:rPr lang="en-US" sz="2800" dirty="0" smtClean="0"/>
              <a:t>produce electricity with </a:t>
            </a:r>
            <a:r>
              <a:rPr lang="en-US" sz="2800" dirty="0"/>
              <a:t>high efficiency</a:t>
            </a:r>
            <a:r>
              <a:rPr lang="en-US" sz="2800" dirty="0" smtClean="0"/>
              <a:t> </a:t>
            </a:r>
            <a:endParaRPr lang="en-US" sz="2800" b="1" spc="150" dirty="0" smtClean="0">
              <a:ln w="11430"/>
              <a:solidFill>
                <a:srgbClr val="F8F8F8"/>
              </a:solidFill>
              <a:effectLst>
                <a:outerShdw blurRad="25400" algn="tl" rotWithShape="0">
                  <a:srgbClr val="000000">
                    <a:alpha val="43000"/>
                  </a:srgbClr>
                </a:outerShdw>
              </a:effectLst>
            </a:endParaRPr>
          </a:p>
        </p:txBody>
      </p:sp>
      <p:cxnSp>
        <p:nvCxnSpPr>
          <p:cNvPr id="27" name="Straight Arrow Connector 26"/>
          <p:cNvCxnSpPr/>
          <p:nvPr/>
        </p:nvCxnSpPr>
        <p:spPr>
          <a:xfrm rot="1662589">
            <a:off x="3910654" y="3504320"/>
            <a:ext cx="751922" cy="7889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8" name="Straight Arrow Connector 27"/>
          <p:cNvCxnSpPr/>
          <p:nvPr/>
        </p:nvCxnSpPr>
        <p:spPr>
          <a:xfrm rot="1662589">
            <a:off x="4648731" y="3740025"/>
            <a:ext cx="439043" cy="77573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a:xfrm rot="1662589">
            <a:off x="4278036" y="3613188"/>
            <a:ext cx="558389" cy="76638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p:nvPr/>
        </p:nvCxnSpPr>
        <p:spPr>
          <a:xfrm flipH="1">
            <a:off x="5464651" y="4550082"/>
            <a:ext cx="1123573" cy="39018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rot="1662589" flipH="1">
            <a:off x="5436647" y="4236419"/>
            <a:ext cx="648425" cy="73642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3" name="Straight Arrow Connector 32"/>
          <p:cNvCxnSpPr/>
          <p:nvPr/>
        </p:nvCxnSpPr>
        <p:spPr>
          <a:xfrm rot="1662589" flipH="1">
            <a:off x="5275809" y="4121256"/>
            <a:ext cx="563159" cy="7299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4" name="Isosceles Triangle 43"/>
          <p:cNvSpPr/>
          <p:nvPr/>
        </p:nvSpPr>
        <p:spPr>
          <a:xfrm>
            <a:off x="4897670" y="4876760"/>
            <a:ext cx="467077" cy="237648"/>
          </a:xfrm>
          <a:prstGeom prst="triangle">
            <a:avLst>
              <a:gd name="adj" fmla="val 473"/>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ln w="3175">
                <a:solidFill>
                  <a:srgbClr val="CC9900"/>
                </a:solidFill>
                <a:prstDash val="sysDash"/>
              </a:ln>
            </a:endParaRPr>
          </a:p>
        </p:txBody>
      </p:sp>
      <p:sp>
        <p:nvSpPr>
          <p:cNvPr id="45" name="Circular Arrow 44"/>
          <p:cNvSpPr/>
          <p:nvPr/>
        </p:nvSpPr>
        <p:spPr>
          <a:xfrm rot="16200000">
            <a:off x="4593360" y="4797264"/>
            <a:ext cx="259369" cy="349254"/>
          </a:xfrm>
          <a:prstGeom prst="circularArrow">
            <a:avLst>
              <a:gd name="adj1" fmla="val 0"/>
              <a:gd name="adj2" fmla="val 1142319"/>
              <a:gd name="adj3" fmla="val 20115511"/>
              <a:gd name="adj4" fmla="val 10998424"/>
              <a:gd name="adj5" fmla="val 15934"/>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solidFill>
                <a:schemeClr val="tx1"/>
              </a:solidFill>
            </a:endParaRPr>
          </a:p>
        </p:txBody>
      </p:sp>
    </p:spTree>
    <p:extLst>
      <p:ext uri="{BB962C8B-B14F-4D97-AF65-F5344CB8AC3E}">
        <p14:creationId xmlns:p14="http://schemas.microsoft.com/office/powerpoint/2010/main" val="4089869336"/>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57200" algn="l"/>
                <a:tab pos="1733550" algn="l"/>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2429216" y="5157192"/>
            <a:ext cx="5657850" cy="3828415"/>
          </a:xfrm>
          <a:prstGeom prst="rect">
            <a:avLst/>
          </a:prstGeom>
          <a:noFill/>
        </p:spPr>
      </p:pic>
      <p:sp>
        <p:nvSpPr>
          <p:cNvPr id="24" name="Rectangle 23"/>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a:off x="152400" y="330630"/>
            <a:ext cx="45720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 pos="1733550" algn="l"/>
              </a:tabLst>
            </a:pPr>
            <a:r>
              <a:rPr kumimoji="0" lang="fa-IR"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17335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4285357" y="5134332"/>
            <a:ext cx="1169425" cy="4571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2" name="Rectangle 11"/>
          <p:cNvSpPr/>
          <p:nvPr/>
        </p:nvSpPr>
        <p:spPr>
          <a:xfrm>
            <a:off x="4285356" y="4955416"/>
            <a:ext cx="1169425" cy="133196"/>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4" name="Rectangle 13"/>
          <p:cNvSpPr/>
          <p:nvPr/>
        </p:nvSpPr>
        <p:spPr>
          <a:xfrm>
            <a:off x="4285357" y="5088612"/>
            <a:ext cx="1169425" cy="4571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5" name="Rectangle 14"/>
          <p:cNvSpPr/>
          <p:nvPr/>
        </p:nvSpPr>
        <p:spPr>
          <a:xfrm rot="16200000">
            <a:off x="4654473" y="4670146"/>
            <a:ext cx="431190" cy="139350"/>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8" name="Rectangle 17"/>
          <p:cNvSpPr/>
          <p:nvPr/>
        </p:nvSpPr>
        <p:spPr>
          <a:xfrm>
            <a:off x="4800393" y="3861048"/>
            <a:ext cx="141103" cy="139350"/>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0" name="Sun 19"/>
          <p:cNvSpPr/>
          <p:nvPr/>
        </p:nvSpPr>
        <p:spPr>
          <a:xfrm>
            <a:off x="4241155" y="621060"/>
            <a:ext cx="914400" cy="914400"/>
          </a:xfrm>
          <a:prstGeom prst="sun">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17" name="Rectangle 16"/>
          <p:cNvSpPr/>
          <p:nvPr/>
        </p:nvSpPr>
        <p:spPr>
          <a:xfrm rot="16200000">
            <a:off x="4654474" y="4256823"/>
            <a:ext cx="431190" cy="103614"/>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1" name="Rectangle 20"/>
          <p:cNvSpPr/>
          <p:nvPr/>
        </p:nvSpPr>
        <p:spPr>
          <a:xfrm rot="16200000">
            <a:off x="4824629" y="4020811"/>
            <a:ext cx="92636" cy="5180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3" name="Flowchart: Manual Input 2"/>
          <p:cNvSpPr/>
          <p:nvPr/>
        </p:nvSpPr>
        <p:spPr>
          <a:xfrm>
            <a:off x="3419872" y="4009487"/>
            <a:ext cx="1425170" cy="83547"/>
          </a:xfrm>
          <a:prstGeom prst="flowChartManualInput">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22" name="Flowchart: Manual Input 21"/>
          <p:cNvSpPr/>
          <p:nvPr/>
        </p:nvSpPr>
        <p:spPr>
          <a:xfrm rot="10800000">
            <a:off x="4897224" y="4005540"/>
            <a:ext cx="1403340" cy="82349"/>
          </a:xfrm>
          <a:prstGeom prst="flowChartManualInput">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26" name="Rectangle 25"/>
          <p:cNvSpPr/>
          <p:nvPr/>
        </p:nvSpPr>
        <p:spPr>
          <a:xfrm>
            <a:off x="251570" y="609601"/>
            <a:ext cx="3024286" cy="465512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lvl="0" algn="ctr"/>
            <a:r>
              <a:rPr lang="en-US" sz="5400" b="1" spc="150" dirty="0" smtClean="0">
                <a:ln w="11430"/>
                <a:solidFill>
                  <a:srgbClr val="F8F8F8"/>
                </a:solidFill>
                <a:effectLst>
                  <a:outerShdw blurRad="25400" algn="tl" rotWithShape="0">
                    <a:srgbClr val="000000">
                      <a:alpha val="43000"/>
                    </a:srgbClr>
                  </a:outerShdw>
                </a:effectLst>
              </a:rPr>
              <a:t>Step 3</a:t>
            </a:r>
          </a:p>
          <a:p>
            <a:pPr lvl="0" algn="l"/>
            <a:endParaRPr lang="en-US" sz="1050" b="1" spc="150" dirty="0" smtClean="0">
              <a:ln w="11430"/>
              <a:solidFill>
                <a:srgbClr val="F8F8F8"/>
              </a:solidFill>
              <a:effectLst>
                <a:outerShdw blurRad="25400" algn="tl" rotWithShape="0">
                  <a:srgbClr val="000000">
                    <a:alpha val="43000"/>
                  </a:srgbClr>
                </a:outerShdw>
              </a:effectLst>
            </a:endParaRPr>
          </a:p>
          <a:p>
            <a:pPr lvl="0" algn="l"/>
            <a:r>
              <a:rPr lang="en-US" sz="3600" b="1" i="1" spc="150" dirty="0" smtClean="0">
                <a:ln w="11430"/>
                <a:solidFill>
                  <a:srgbClr val="F8F8F8"/>
                </a:solidFill>
                <a:effectLst>
                  <a:outerShdw blurRad="25400" algn="tl" rotWithShape="0">
                    <a:srgbClr val="000000">
                      <a:alpha val="43000"/>
                    </a:srgbClr>
                  </a:outerShdw>
                </a:effectLst>
              </a:rPr>
              <a:t>A</a:t>
            </a:r>
            <a:r>
              <a:rPr lang="en-US" sz="2800" b="1" i="1" spc="150" dirty="0" smtClean="0">
                <a:ln w="11430"/>
                <a:solidFill>
                  <a:srgbClr val="F8F8F8"/>
                </a:solidFill>
                <a:effectLst>
                  <a:outerShdw blurRad="25400" algn="tl" rotWithShape="0">
                    <a:srgbClr val="000000">
                      <a:alpha val="43000"/>
                    </a:srgbClr>
                  </a:outerShdw>
                </a:effectLst>
              </a:rPr>
              <a:t>ngel</a:t>
            </a:r>
          </a:p>
          <a:p>
            <a:pPr lvl="0" algn="l"/>
            <a:r>
              <a:rPr lang="en-US" sz="2800" dirty="0" smtClean="0"/>
              <a:t>Under concentrated</a:t>
            </a:r>
          </a:p>
          <a:p>
            <a:pPr lvl="0" algn="l"/>
            <a:r>
              <a:rPr lang="en-US" sz="2800" dirty="0" smtClean="0"/>
              <a:t> 8*suns</a:t>
            </a:r>
          </a:p>
          <a:p>
            <a:pPr lvl="0" algn="l"/>
            <a:r>
              <a:rPr lang="en-US" sz="2800" dirty="0" smtClean="0"/>
              <a:t> begins </a:t>
            </a:r>
            <a:r>
              <a:rPr lang="en-US" sz="2800" dirty="0"/>
              <a:t>to </a:t>
            </a:r>
            <a:r>
              <a:rPr lang="en-US" sz="2800" dirty="0" smtClean="0"/>
              <a:t>produce electricity with </a:t>
            </a:r>
            <a:r>
              <a:rPr lang="en-US" sz="2800" dirty="0"/>
              <a:t>high efficiency</a:t>
            </a:r>
            <a:r>
              <a:rPr lang="en-US" sz="2800" dirty="0" smtClean="0"/>
              <a:t> </a:t>
            </a:r>
            <a:endParaRPr lang="en-US" sz="2800" b="1" spc="150" dirty="0" smtClean="0">
              <a:ln w="11430"/>
              <a:solidFill>
                <a:srgbClr val="F8F8F8"/>
              </a:solidFill>
              <a:effectLst>
                <a:outerShdw blurRad="25400" algn="tl" rotWithShape="0">
                  <a:srgbClr val="000000">
                    <a:alpha val="43000"/>
                  </a:srgbClr>
                </a:outerShdw>
              </a:effectLst>
            </a:endParaRPr>
          </a:p>
        </p:txBody>
      </p:sp>
      <p:cxnSp>
        <p:nvCxnSpPr>
          <p:cNvPr id="27" name="Straight Arrow Connector 26"/>
          <p:cNvCxnSpPr/>
          <p:nvPr/>
        </p:nvCxnSpPr>
        <p:spPr>
          <a:xfrm>
            <a:off x="3600573" y="4108653"/>
            <a:ext cx="751922" cy="7889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8" name="Straight Arrow Connector 27"/>
          <p:cNvCxnSpPr/>
          <p:nvPr/>
        </p:nvCxnSpPr>
        <p:spPr>
          <a:xfrm>
            <a:off x="4335727" y="4123306"/>
            <a:ext cx="439043" cy="77573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a:xfrm>
            <a:off x="4006162" y="4130444"/>
            <a:ext cx="558389" cy="76638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p:nvPr/>
        </p:nvCxnSpPr>
        <p:spPr>
          <a:xfrm flipH="1">
            <a:off x="5032336" y="4149413"/>
            <a:ext cx="451609" cy="74962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flipH="1">
            <a:off x="5507751" y="4162233"/>
            <a:ext cx="648425" cy="73642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3" name="Straight Arrow Connector 32"/>
          <p:cNvCxnSpPr/>
          <p:nvPr/>
        </p:nvCxnSpPr>
        <p:spPr>
          <a:xfrm flipH="1">
            <a:off x="5251939" y="4169103"/>
            <a:ext cx="563159" cy="7299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4" name="Straight Arrow Connector 33"/>
          <p:cNvCxnSpPr/>
          <p:nvPr/>
        </p:nvCxnSpPr>
        <p:spPr>
          <a:xfrm>
            <a:off x="3419872" y="3717032"/>
            <a:ext cx="2880320"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49479691"/>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57200" algn="l"/>
                <a:tab pos="1733550" algn="l"/>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2438400" y="5157192"/>
            <a:ext cx="5657850" cy="3828415"/>
          </a:xfrm>
          <a:prstGeom prst="rect">
            <a:avLst/>
          </a:prstGeom>
          <a:noFill/>
        </p:spPr>
      </p:pic>
      <p:sp>
        <p:nvSpPr>
          <p:cNvPr id="24" name="Rectangle 23"/>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a:off x="152400" y="330630"/>
            <a:ext cx="45720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 pos="1733550" algn="l"/>
              </a:tabLst>
            </a:pPr>
            <a:r>
              <a:rPr kumimoji="0" lang="fa-IR"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17335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4285357" y="5134332"/>
            <a:ext cx="1169425" cy="4571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0" name="Sun 19"/>
          <p:cNvSpPr/>
          <p:nvPr/>
        </p:nvSpPr>
        <p:spPr>
          <a:xfrm>
            <a:off x="2969260" y="914400"/>
            <a:ext cx="914400" cy="914400"/>
          </a:xfrm>
          <a:prstGeom prst="sun">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26" name="Rectangle 25"/>
          <p:cNvSpPr/>
          <p:nvPr/>
        </p:nvSpPr>
        <p:spPr>
          <a:xfrm>
            <a:off x="5454782" y="609601"/>
            <a:ext cx="3024286" cy="92333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lvl="0" algn="ctr"/>
            <a:r>
              <a:rPr lang="en-US" sz="5400" b="1" spc="150" dirty="0" smtClean="0">
                <a:ln w="11430"/>
                <a:solidFill>
                  <a:srgbClr val="F8F8F8"/>
                </a:solidFill>
                <a:effectLst>
                  <a:outerShdw blurRad="25400" algn="tl" rotWithShape="0">
                    <a:srgbClr val="000000">
                      <a:alpha val="43000"/>
                    </a:srgbClr>
                  </a:outerShdw>
                </a:effectLst>
              </a:rPr>
              <a:t>Step 4</a:t>
            </a:r>
            <a:endParaRPr lang="en-US" sz="2800" b="1" spc="150" dirty="0" smtClean="0">
              <a:ln w="11430"/>
              <a:solidFill>
                <a:srgbClr val="F8F8F8"/>
              </a:solidFill>
              <a:effectLst>
                <a:outerShdw blurRad="25400" algn="tl" rotWithShape="0">
                  <a:srgbClr val="000000">
                    <a:alpha val="43000"/>
                  </a:srgbClr>
                </a:outerShdw>
              </a:effectLst>
            </a:endParaRPr>
          </a:p>
        </p:txBody>
      </p:sp>
      <p:grpSp>
        <p:nvGrpSpPr>
          <p:cNvPr id="46" name="Group 45"/>
          <p:cNvGrpSpPr/>
          <p:nvPr/>
        </p:nvGrpSpPr>
        <p:grpSpPr>
          <a:xfrm>
            <a:off x="3212989" y="3492986"/>
            <a:ext cx="2869187" cy="1632178"/>
            <a:chOff x="3910654" y="3500837"/>
            <a:chExt cx="2869187" cy="1613571"/>
          </a:xfrm>
          <a:scene3d>
            <a:camera prst="orthographicFront">
              <a:rot lat="0" lon="10799999" rev="0"/>
            </a:camera>
            <a:lightRig rig="threePt" dir="t"/>
          </a:scene3d>
        </p:grpSpPr>
        <p:sp>
          <p:nvSpPr>
            <p:cNvPr id="12" name="Rectangle 11"/>
            <p:cNvSpPr/>
            <p:nvPr/>
          </p:nvSpPr>
          <p:spPr>
            <a:xfrm rot="1662589">
              <a:off x="4349784" y="4686149"/>
              <a:ext cx="1169425" cy="133196"/>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4" name="Rectangle 13"/>
            <p:cNvSpPr/>
            <p:nvPr/>
          </p:nvSpPr>
          <p:spPr>
            <a:xfrm rot="1662589">
              <a:off x="4325148" y="4819348"/>
              <a:ext cx="1169425" cy="4571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5" name="Rectangle 14"/>
            <p:cNvSpPr/>
            <p:nvPr/>
          </p:nvSpPr>
          <p:spPr>
            <a:xfrm rot="17862589">
              <a:off x="4878380" y="4444561"/>
              <a:ext cx="431190" cy="139350"/>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8" name="Rectangle 17"/>
            <p:cNvSpPr/>
            <p:nvPr/>
          </p:nvSpPr>
          <p:spPr>
            <a:xfrm rot="1662589">
              <a:off x="5410884" y="3715013"/>
              <a:ext cx="141103" cy="139350"/>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7" name="Rectangle 16"/>
            <p:cNvSpPr/>
            <p:nvPr/>
          </p:nvSpPr>
          <p:spPr>
            <a:xfrm rot="17862589">
              <a:off x="5077427" y="4068456"/>
              <a:ext cx="444283" cy="103614"/>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1" name="Rectangle 20"/>
            <p:cNvSpPr/>
            <p:nvPr/>
          </p:nvSpPr>
          <p:spPr>
            <a:xfrm rot="17862589">
              <a:off x="5378487" y="3857405"/>
              <a:ext cx="92636" cy="5180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3" name="Flowchart: Manual Input 2"/>
            <p:cNvSpPr/>
            <p:nvPr/>
          </p:nvSpPr>
          <p:spPr>
            <a:xfrm rot="1662589">
              <a:off x="4040048" y="3500837"/>
              <a:ext cx="1425170" cy="83547"/>
            </a:xfrm>
            <a:prstGeom prst="flowChartManualInput">
              <a:avLst/>
            </a:prstGeom>
            <a:ln/>
            <a:sp3d>
              <a:bevelT w="50800" h="50800"/>
            </a:sp3d>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22" name="Flowchart: Manual Input 21"/>
            <p:cNvSpPr/>
            <p:nvPr/>
          </p:nvSpPr>
          <p:spPr>
            <a:xfrm rot="12462589">
              <a:off x="5376501" y="4200728"/>
              <a:ext cx="1403340" cy="82349"/>
            </a:xfrm>
            <a:prstGeom prst="flowChartManualInput">
              <a:avLst/>
            </a:prstGeom>
            <a:ln/>
            <a:sp3d>
              <a:bevelT w="50800" h="50800"/>
            </a:sp3d>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cxnSp>
          <p:nvCxnSpPr>
            <p:cNvPr id="27" name="Straight Arrow Connector 26"/>
            <p:cNvCxnSpPr/>
            <p:nvPr/>
          </p:nvCxnSpPr>
          <p:spPr>
            <a:xfrm rot="1662589">
              <a:off x="3910654" y="3504320"/>
              <a:ext cx="751922" cy="7889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8" name="Straight Arrow Connector 27"/>
            <p:cNvCxnSpPr/>
            <p:nvPr/>
          </p:nvCxnSpPr>
          <p:spPr>
            <a:xfrm rot="1662589">
              <a:off x="4648731" y="3740025"/>
              <a:ext cx="439043" cy="77573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a:xfrm rot="1662589">
              <a:off x="4278036" y="3613188"/>
              <a:ext cx="558389" cy="76638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p:nvPr/>
          </p:nvCxnSpPr>
          <p:spPr>
            <a:xfrm flipH="1">
              <a:off x="5464651" y="4550082"/>
              <a:ext cx="1123573" cy="39018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rot="1662589" flipH="1">
              <a:off x="5436647" y="4236419"/>
              <a:ext cx="648425" cy="73642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3" name="Straight Arrow Connector 32"/>
            <p:cNvCxnSpPr/>
            <p:nvPr/>
          </p:nvCxnSpPr>
          <p:spPr>
            <a:xfrm rot="1662589" flipH="1">
              <a:off x="5275809" y="4121256"/>
              <a:ext cx="563159" cy="7299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4" name="Isosceles Triangle 43"/>
            <p:cNvSpPr/>
            <p:nvPr/>
          </p:nvSpPr>
          <p:spPr>
            <a:xfrm>
              <a:off x="4897670" y="4876760"/>
              <a:ext cx="467077" cy="237648"/>
            </a:xfrm>
            <a:prstGeom prst="triangle">
              <a:avLst>
                <a:gd name="adj" fmla="val 473"/>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ln w="3175">
                  <a:solidFill>
                    <a:srgbClr val="CC9900"/>
                  </a:solidFill>
                  <a:prstDash val="sysDash"/>
                </a:ln>
              </a:endParaRPr>
            </a:p>
          </p:txBody>
        </p:sp>
        <p:sp>
          <p:nvSpPr>
            <p:cNvPr id="45" name="Circular Arrow 44"/>
            <p:cNvSpPr/>
            <p:nvPr/>
          </p:nvSpPr>
          <p:spPr>
            <a:xfrm rot="16200000">
              <a:off x="4593360" y="4797264"/>
              <a:ext cx="259369" cy="349254"/>
            </a:xfrm>
            <a:prstGeom prst="circularArrow">
              <a:avLst>
                <a:gd name="adj1" fmla="val 0"/>
                <a:gd name="adj2" fmla="val 1142319"/>
                <a:gd name="adj3" fmla="val 20115511"/>
                <a:gd name="adj4" fmla="val 10998424"/>
                <a:gd name="adj5" fmla="val 15934"/>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solidFill>
                  <a:schemeClr val="tx1"/>
                </a:solidFill>
              </a:endParaRPr>
            </a:p>
          </p:txBody>
        </p:sp>
      </p:grpSp>
      <p:sp>
        <p:nvSpPr>
          <p:cNvPr id="4" name="Curved Right Arrow 3"/>
          <p:cNvSpPr/>
          <p:nvPr/>
        </p:nvSpPr>
        <p:spPr>
          <a:xfrm>
            <a:off x="3223106" y="2311606"/>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5" name="Curved Left Arrow 4"/>
          <p:cNvSpPr/>
          <p:nvPr/>
        </p:nvSpPr>
        <p:spPr>
          <a:xfrm>
            <a:off x="3957018" y="2305110"/>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Tree>
    <p:extLst>
      <p:ext uri="{BB962C8B-B14F-4D97-AF65-F5344CB8AC3E}">
        <p14:creationId xmlns:p14="http://schemas.microsoft.com/office/powerpoint/2010/main" val="2956209106"/>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57200" algn="l"/>
                <a:tab pos="1733550" algn="l"/>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2438400" y="5157192"/>
            <a:ext cx="5657850" cy="3828415"/>
          </a:xfrm>
          <a:prstGeom prst="rect">
            <a:avLst/>
          </a:prstGeom>
          <a:noFill/>
        </p:spPr>
      </p:pic>
      <p:sp>
        <p:nvSpPr>
          <p:cNvPr id="24" name="Rectangle 23"/>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a:off x="152400" y="330630"/>
            <a:ext cx="45720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 pos="1733550" algn="l"/>
              </a:tabLst>
            </a:pPr>
            <a:r>
              <a:rPr kumimoji="0" lang="fa-IR"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17335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4285357" y="5134332"/>
            <a:ext cx="1169425" cy="4571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0" name="Sun 19"/>
          <p:cNvSpPr/>
          <p:nvPr/>
        </p:nvSpPr>
        <p:spPr>
          <a:xfrm>
            <a:off x="2093613" y="1772816"/>
            <a:ext cx="914400" cy="914400"/>
          </a:xfrm>
          <a:prstGeom prst="sun">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26" name="Rectangle 25"/>
          <p:cNvSpPr/>
          <p:nvPr/>
        </p:nvSpPr>
        <p:spPr>
          <a:xfrm>
            <a:off x="5454782" y="609601"/>
            <a:ext cx="3024286" cy="92333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lvl="0" algn="ctr"/>
            <a:r>
              <a:rPr lang="en-US" sz="5400" b="1" spc="150" dirty="0" smtClean="0">
                <a:ln w="11430"/>
                <a:solidFill>
                  <a:srgbClr val="F8F8F8"/>
                </a:solidFill>
                <a:effectLst>
                  <a:outerShdw blurRad="25400" algn="tl" rotWithShape="0">
                    <a:srgbClr val="000000">
                      <a:alpha val="43000"/>
                    </a:srgbClr>
                  </a:outerShdw>
                </a:effectLst>
              </a:rPr>
              <a:t>Step 5</a:t>
            </a:r>
            <a:endParaRPr lang="en-US" sz="2800" b="1" spc="150" dirty="0" smtClean="0">
              <a:ln w="11430"/>
              <a:solidFill>
                <a:srgbClr val="F8F8F8"/>
              </a:solidFill>
              <a:effectLst>
                <a:outerShdw blurRad="25400" algn="tl" rotWithShape="0">
                  <a:srgbClr val="000000">
                    <a:alpha val="43000"/>
                  </a:srgbClr>
                </a:outerShdw>
              </a:effectLst>
            </a:endParaRPr>
          </a:p>
        </p:txBody>
      </p:sp>
      <p:grpSp>
        <p:nvGrpSpPr>
          <p:cNvPr id="46" name="Group 45"/>
          <p:cNvGrpSpPr/>
          <p:nvPr/>
        </p:nvGrpSpPr>
        <p:grpSpPr>
          <a:xfrm rot="20835117">
            <a:off x="3021520" y="3416443"/>
            <a:ext cx="2869187" cy="1632178"/>
            <a:chOff x="3910654" y="3500837"/>
            <a:chExt cx="2869187" cy="1613571"/>
          </a:xfrm>
          <a:scene3d>
            <a:camera prst="orthographicFront">
              <a:rot lat="0" lon="10799999" rev="0"/>
            </a:camera>
            <a:lightRig rig="threePt" dir="t"/>
          </a:scene3d>
        </p:grpSpPr>
        <p:sp>
          <p:nvSpPr>
            <p:cNvPr id="12" name="Rectangle 11"/>
            <p:cNvSpPr/>
            <p:nvPr/>
          </p:nvSpPr>
          <p:spPr>
            <a:xfrm rot="1662589">
              <a:off x="4349784" y="4686149"/>
              <a:ext cx="1169425" cy="133196"/>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4" name="Rectangle 13"/>
            <p:cNvSpPr/>
            <p:nvPr/>
          </p:nvSpPr>
          <p:spPr>
            <a:xfrm rot="1662589">
              <a:off x="4325148" y="4819348"/>
              <a:ext cx="1169425" cy="4571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5" name="Rectangle 14"/>
            <p:cNvSpPr/>
            <p:nvPr/>
          </p:nvSpPr>
          <p:spPr>
            <a:xfrm rot="17862589">
              <a:off x="4878380" y="4444561"/>
              <a:ext cx="431190" cy="139350"/>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8" name="Rectangle 17"/>
            <p:cNvSpPr/>
            <p:nvPr/>
          </p:nvSpPr>
          <p:spPr>
            <a:xfrm rot="1662589">
              <a:off x="5410884" y="3715013"/>
              <a:ext cx="141103" cy="139350"/>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7" name="Rectangle 16"/>
            <p:cNvSpPr/>
            <p:nvPr/>
          </p:nvSpPr>
          <p:spPr>
            <a:xfrm rot="17862589">
              <a:off x="5077427" y="4068456"/>
              <a:ext cx="444283" cy="103614"/>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1" name="Rectangle 20"/>
            <p:cNvSpPr/>
            <p:nvPr/>
          </p:nvSpPr>
          <p:spPr>
            <a:xfrm rot="17862589">
              <a:off x="5378487" y="3857405"/>
              <a:ext cx="92636" cy="5180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3" name="Flowchart: Manual Input 2"/>
            <p:cNvSpPr/>
            <p:nvPr/>
          </p:nvSpPr>
          <p:spPr>
            <a:xfrm rot="1662589">
              <a:off x="4040048" y="3500837"/>
              <a:ext cx="1425170" cy="83547"/>
            </a:xfrm>
            <a:prstGeom prst="flowChartManualInput">
              <a:avLst/>
            </a:prstGeom>
            <a:ln/>
            <a:sp3d>
              <a:bevelT w="50800" h="50800"/>
            </a:sp3d>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22" name="Flowchart: Manual Input 21"/>
            <p:cNvSpPr/>
            <p:nvPr/>
          </p:nvSpPr>
          <p:spPr>
            <a:xfrm rot="12462589">
              <a:off x="5376501" y="4200728"/>
              <a:ext cx="1403340" cy="82349"/>
            </a:xfrm>
            <a:prstGeom prst="flowChartManualInput">
              <a:avLst/>
            </a:prstGeom>
            <a:ln/>
            <a:sp3d>
              <a:bevelT w="50800" h="50800"/>
            </a:sp3d>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cxnSp>
          <p:nvCxnSpPr>
            <p:cNvPr id="27" name="Straight Arrow Connector 26"/>
            <p:cNvCxnSpPr/>
            <p:nvPr/>
          </p:nvCxnSpPr>
          <p:spPr>
            <a:xfrm rot="1662589">
              <a:off x="3910654" y="3504320"/>
              <a:ext cx="751922" cy="7889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8" name="Straight Arrow Connector 27"/>
            <p:cNvCxnSpPr/>
            <p:nvPr/>
          </p:nvCxnSpPr>
          <p:spPr>
            <a:xfrm rot="1662589">
              <a:off x="4648731" y="3740025"/>
              <a:ext cx="439043" cy="77573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a:xfrm rot="1662589">
              <a:off x="4278036" y="3613188"/>
              <a:ext cx="558389" cy="76638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p:nvPr/>
          </p:nvCxnSpPr>
          <p:spPr>
            <a:xfrm flipH="1">
              <a:off x="5464651" y="4550082"/>
              <a:ext cx="1123573" cy="39018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rot="1662589" flipH="1">
              <a:off x="5436647" y="4236419"/>
              <a:ext cx="648425" cy="73642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3" name="Straight Arrow Connector 32"/>
            <p:cNvCxnSpPr/>
            <p:nvPr/>
          </p:nvCxnSpPr>
          <p:spPr>
            <a:xfrm rot="1662589" flipH="1">
              <a:off x="5275809" y="4121256"/>
              <a:ext cx="563159" cy="7299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4" name="Isosceles Triangle 43"/>
            <p:cNvSpPr/>
            <p:nvPr/>
          </p:nvSpPr>
          <p:spPr>
            <a:xfrm>
              <a:off x="4897670" y="4876760"/>
              <a:ext cx="467077" cy="237648"/>
            </a:xfrm>
            <a:prstGeom prst="triangle">
              <a:avLst>
                <a:gd name="adj" fmla="val 473"/>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ln w="3175">
                  <a:solidFill>
                    <a:srgbClr val="CC9900"/>
                  </a:solidFill>
                  <a:prstDash val="sysDash"/>
                </a:ln>
              </a:endParaRPr>
            </a:p>
          </p:txBody>
        </p:sp>
        <p:sp>
          <p:nvSpPr>
            <p:cNvPr id="45" name="Circular Arrow 44"/>
            <p:cNvSpPr/>
            <p:nvPr/>
          </p:nvSpPr>
          <p:spPr>
            <a:xfrm rot="16200000">
              <a:off x="4593360" y="4797264"/>
              <a:ext cx="259369" cy="349254"/>
            </a:xfrm>
            <a:prstGeom prst="circularArrow">
              <a:avLst>
                <a:gd name="adj1" fmla="val 0"/>
                <a:gd name="adj2" fmla="val 1142319"/>
                <a:gd name="adj3" fmla="val 20115511"/>
                <a:gd name="adj4" fmla="val 10998424"/>
                <a:gd name="adj5" fmla="val 15934"/>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solidFill>
                  <a:schemeClr val="tx1"/>
                </a:solidFill>
              </a:endParaRPr>
            </a:p>
          </p:txBody>
        </p:sp>
      </p:grpSp>
      <p:sp>
        <p:nvSpPr>
          <p:cNvPr id="32" name="Curved Right Arrow 31"/>
          <p:cNvSpPr/>
          <p:nvPr/>
        </p:nvSpPr>
        <p:spPr>
          <a:xfrm>
            <a:off x="4237484" y="1477560"/>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34" name="Curved Left Arrow 33"/>
          <p:cNvSpPr/>
          <p:nvPr/>
        </p:nvSpPr>
        <p:spPr>
          <a:xfrm>
            <a:off x="4971396" y="1471064"/>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4" name="Isosceles Triangle 3"/>
          <p:cNvSpPr/>
          <p:nvPr/>
        </p:nvSpPr>
        <p:spPr>
          <a:xfrm rot="14946148">
            <a:off x="4406681" y="4706168"/>
            <a:ext cx="456754" cy="609764"/>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492264392"/>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496944" cy="6120680"/>
          </a:xfrm>
        </p:spPr>
        <p:style>
          <a:lnRef idx="1">
            <a:schemeClr val="accent1"/>
          </a:lnRef>
          <a:fillRef idx="3">
            <a:schemeClr val="accent1"/>
          </a:fillRef>
          <a:effectRef idx="2">
            <a:schemeClr val="accent1"/>
          </a:effectRef>
          <a:fontRef idx="minor">
            <a:schemeClr val="lt1"/>
          </a:fontRef>
        </p:style>
        <p:txBody>
          <a:bodyPr>
            <a:normAutofit/>
          </a:bodyPr>
          <a:lstStyle/>
          <a:p>
            <a:r>
              <a:rPr lang="en-US" sz="8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 simply name it</a:t>
            </a:r>
            <a:br>
              <a:rPr lang="en-US" sz="8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8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ANGEL</a:t>
            </a:r>
            <a:endParaRPr lang="fa-IR" sz="80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2556792" y="5013176"/>
            <a:ext cx="1882552" cy="45719"/>
          </a:xfrm>
        </p:spPr>
        <p:txBody>
          <a:bodyPr>
            <a:normAutofit fontScale="25000" lnSpcReduction="20000"/>
          </a:bodyPr>
          <a:lstStyle/>
          <a:p>
            <a:endParaRPr lang="fa-IR" dirty="0"/>
          </a:p>
        </p:txBody>
      </p:sp>
    </p:spTree>
    <p:extLst>
      <p:ext uri="{BB962C8B-B14F-4D97-AF65-F5344CB8AC3E}">
        <p14:creationId xmlns:p14="http://schemas.microsoft.com/office/powerpoint/2010/main" val="3110615547"/>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5687" y="2276872"/>
            <a:ext cx="8424936" cy="3539430"/>
          </a:xfrm>
          <a:prstGeom prst="rect">
            <a:avLst/>
          </a:prstGeom>
        </p:spPr>
        <p:txBody>
          <a:bodyPr wrap="square">
            <a:spAutoFit/>
          </a:bodyPr>
          <a:lstStyle/>
          <a:p>
            <a:pPr algn="l"/>
            <a:r>
              <a:rPr lang="en-US" sz="2800" dirty="0"/>
              <a:t>The </a:t>
            </a:r>
            <a:r>
              <a:rPr lang="en-US" sz="2800" dirty="0" smtClean="0"/>
              <a:t>ANGEL Tracker </a:t>
            </a:r>
            <a:r>
              <a:rPr lang="en-US" sz="2800" dirty="0"/>
              <a:t>combines </a:t>
            </a:r>
            <a:r>
              <a:rPr lang="en-US" sz="2800" dirty="0" smtClean="0"/>
              <a:t>Dual-axis </a:t>
            </a:r>
            <a:r>
              <a:rPr lang="en-US" sz="2800" dirty="0"/>
              <a:t>tracking technology with </a:t>
            </a:r>
            <a:r>
              <a:rPr lang="en-US" sz="2800" dirty="0" smtClean="0"/>
              <a:t>Air pump Fresnel lens, </a:t>
            </a:r>
            <a:r>
              <a:rPr lang="en-US" sz="2800" dirty="0"/>
              <a:t>reflecting light onto high performing </a:t>
            </a:r>
            <a:r>
              <a:rPr lang="en-US" sz="2800" dirty="0" err="1"/>
              <a:t>SunPower</a:t>
            </a:r>
            <a:r>
              <a:rPr lang="en-US" sz="2800" dirty="0"/>
              <a:t> </a:t>
            </a:r>
            <a:r>
              <a:rPr lang="en-US" sz="2800" dirty="0" err="1"/>
              <a:t>Maxeon</a:t>
            </a:r>
            <a:r>
              <a:rPr lang="en-US" sz="2800" dirty="0"/>
              <a:t>® solar cells, with an efficiency of 22.8 percent. </a:t>
            </a:r>
            <a:endParaRPr lang="en-US" sz="2800" dirty="0" smtClean="0"/>
          </a:p>
          <a:p>
            <a:pPr algn="l"/>
            <a:r>
              <a:rPr lang="en-US" sz="2800" dirty="0" smtClean="0"/>
              <a:t>The 2-killowatt ANGEL system will </a:t>
            </a:r>
            <a:r>
              <a:rPr lang="en-US" sz="2800" dirty="0"/>
              <a:t>require only </a:t>
            </a:r>
            <a:r>
              <a:rPr lang="en-US" sz="2800" dirty="0" smtClean="0"/>
              <a:t>300 </a:t>
            </a:r>
            <a:r>
              <a:rPr lang="en-US" sz="2800" dirty="0"/>
              <a:t>kilowatts of </a:t>
            </a:r>
            <a:r>
              <a:rPr lang="en-US" sz="2800" dirty="0" err="1"/>
              <a:t>SunPower</a:t>
            </a:r>
            <a:r>
              <a:rPr lang="en-US" sz="2800" dirty="0"/>
              <a:t> solar cells when corresponding to a geometric concentration ratio of seven to one and a power-based ratio of six to one</a:t>
            </a:r>
            <a:r>
              <a:rPr lang="en-US" dirty="0"/>
              <a:t>.</a:t>
            </a:r>
            <a:endParaRPr lang="fa-IR" dirty="0"/>
          </a:p>
        </p:txBody>
      </p:sp>
      <p:sp>
        <p:nvSpPr>
          <p:cNvPr id="7" name="Rectangle 6"/>
          <p:cNvSpPr/>
          <p:nvPr/>
        </p:nvSpPr>
        <p:spPr>
          <a:xfrm>
            <a:off x="477416" y="548006"/>
            <a:ext cx="7911008"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SunPower</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Maxeon</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rPr>
              <a:t>solar</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cells</a:t>
            </a:r>
            <a:endParaRPr lang="fa-IR"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3934042"/>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2.az-solarsolutions.com/client_images/SunPower_maxeon_cell_image_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538" y="1556792"/>
            <a:ext cx="7488832" cy="43539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ctangle 1"/>
          <p:cNvSpPr/>
          <p:nvPr/>
        </p:nvSpPr>
        <p:spPr>
          <a:xfrm>
            <a:off x="398294" y="463292"/>
            <a:ext cx="8491427" cy="646331"/>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r>
              <a:rPr lang="en-US" sz="3600" b="1" dirty="0" err="1">
                <a:ln w="50800"/>
                <a:solidFill>
                  <a:schemeClr val="bg1">
                    <a:shade val="50000"/>
                  </a:schemeClr>
                </a:solidFill>
              </a:rPr>
              <a:t>SunPower</a:t>
            </a:r>
            <a:r>
              <a:rPr lang="en-US" sz="3600" b="1" dirty="0">
                <a:ln w="50800"/>
                <a:solidFill>
                  <a:schemeClr val="bg1">
                    <a:shade val="50000"/>
                  </a:schemeClr>
                </a:solidFill>
              </a:rPr>
              <a:t>® Signature™ Black X-Series</a:t>
            </a:r>
            <a:endParaRPr lang="fa-IR" sz="3600" b="1" dirty="0">
              <a:ln w="50800"/>
              <a:solidFill>
                <a:schemeClr val="bg1">
                  <a:shade val="50000"/>
                </a:schemeClr>
              </a:solidFill>
            </a:endParaRPr>
          </a:p>
        </p:txBody>
      </p:sp>
    </p:spTree>
    <p:extLst>
      <p:ext uri="{BB962C8B-B14F-4D97-AF65-F5344CB8AC3E}">
        <p14:creationId xmlns:p14="http://schemas.microsoft.com/office/powerpoint/2010/main" val="4281671632"/>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Oval 70"/>
          <p:cNvSpPr/>
          <p:nvPr/>
        </p:nvSpPr>
        <p:spPr>
          <a:xfrm>
            <a:off x="4270468" y="5063937"/>
            <a:ext cx="504056" cy="486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Oval 1"/>
          <p:cNvSpPr/>
          <p:nvPr/>
        </p:nvSpPr>
        <p:spPr>
          <a:xfrm>
            <a:off x="3177584" y="3969954"/>
            <a:ext cx="2700000" cy="2700000"/>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fa-IR"/>
          </a:p>
        </p:txBody>
      </p:sp>
      <p:sp>
        <p:nvSpPr>
          <p:cNvPr id="86" name="Rounded Rectangle 85"/>
          <p:cNvSpPr/>
          <p:nvPr/>
        </p:nvSpPr>
        <p:spPr>
          <a:xfrm>
            <a:off x="4578070" y="5589240"/>
            <a:ext cx="360000" cy="360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sp>
        <p:nvSpPr>
          <p:cNvPr id="141" name="Rectangle 140"/>
          <p:cNvSpPr/>
          <p:nvPr/>
        </p:nvSpPr>
        <p:spPr>
          <a:xfrm>
            <a:off x="179512" y="510977"/>
            <a:ext cx="8712967" cy="923330"/>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Angel top view</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Rectangle 15"/>
          <p:cNvSpPr/>
          <p:nvPr/>
        </p:nvSpPr>
        <p:spPr>
          <a:xfrm>
            <a:off x="1345415" y="1772816"/>
            <a:ext cx="6291298" cy="830997"/>
          </a:xfrm>
          <a:prstGeom prst="rect">
            <a:avLst/>
          </a:prstGeom>
        </p:spPr>
        <p:txBody>
          <a:bodyPr wrap="square">
            <a:spAutoFit/>
          </a:bodyPr>
          <a:lstStyle/>
          <a:p>
            <a:pPr algn="ctr"/>
            <a:r>
              <a:rPr lang="en-US" sz="2400" dirty="0" smtClean="0"/>
              <a:t>long </a:t>
            </a:r>
            <a:r>
              <a:rPr lang="en-US" sz="2400" dirty="0"/>
              <a:t>arm packed into considera</a:t>
            </a:r>
            <a:r>
              <a:rPr lang="en-US" sz="2400" i="1" dirty="0"/>
              <a:t>bl</a:t>
            </a:r>
            <a:r>
              <a:rPr lang="en-US" sz="2400" dirty="0"/>
              <a:t>y smaller "package", </a:t>
            </a:r>
            <a:endParaRPr lang="fa-IR" sz="2400" dirty="0"/>
          </a:p>
        </p:txBody>
      </p:sp>
      <p:cxnSp>
        <p:nvCxnSpPr>
          <p:cNvPr id="20" name="Straight Connector 19"/>
          <p:cNvCxnSpPr/>
          <p:nvPr/>
        </p:nvCxnSpPr>
        <p:spPr>
          <a:xfrm flipH="1">
            <a:off x="4502051" y="5085184"/>
            <a:ext cx="1366093"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H="1">
            <a:off x="4502051" y="5528513"/>
            <a:ext cx="13660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4502051" y="5085184"/>
            <a:ext cx="0" cy="443329"/>
          </a:xfrm>
          <a:prstGeom prst="line">
            <a:avLst/>
          </a:prstGeom>
        </p:spPr>
        <p:style>
          <a:lnRef idx="2">
            <a:schemeClr val="accent1"/>
          </a:lnRef>
          <a:fillRef idx="0">
            <a:schemeClr val="accent1"/>
          </a:fillRef>
          <a:effectRef idx="1">
            <a:schemeClr val="accent1"/>
          </a:effectRef>
          <a:fontRef idx="minor">
            <a:schemeClr val="tx1"/>
          </a:fontRef>
        </p:style>
      </p:cxnSp>
      <p:sp>
        <p:nvSpPr>
          <p:cNvPr id="144" name="Rounded Rectangle 143"/>
          <p:cNvSpPr/>
          <p:nvPr/>
        </p:nvSpPr>
        <p:spPr>
          <a:xfrm>
            <a:off x="4971882" y="5589240"/>
            <a:ext cx="360000" cy="360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sp>
        <p:nvSpPr>
          <p:cNvPr id="145" name="Rounded Rectangle 144"/>
          <p:cNvSpPr/>
          <p:nvPr/>
        </p:nvSpPr>
        <p:spPr>
          <a:xfrm>
            <a:off x="4766788" y="5127398"/>
            <a:ext cx="360000" cy="360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sp>
        <p:nvSpPr>
          <p:cNvPr id="146" name="Rounded Rectangle 145"/>
          <p:cNvSpPr/>
          <p:nvPr/>
        </p:nvSpPr>
        <p:spPr>
          <a:xfrm>
            <a:off x="5148144" y="5116834"/>
            <a:ext cx="360000" cy="360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sp>
        <p:nvSpPr>
          <p:cNvPr id="147" name="Rounded Rectangle 146"/>
          <p:cNvSpPr/>
          <p:nvPr/>
        </p:nvSpPr>
        <p:spPr>
          <a:xfrm>
            <a:off x="5364028" y="4653136"/>
            <a:ext cx="360000" cy="360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sp>
        <p:nvSpPr>
          <p:cNvPr id="148" name="Rounded Rectangle 147"/>
          <p:cNvSpPr/>
          <p:nvPr/>
        </p:nvSpPr>
        <p:spPr>
          <a:xfrm>
            <a:off x="5508144" y="5120422"/>
            <a:ext cx="360000" cy="360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sp>
        <p:nvSpPr>
          <p:cNvPr id="149" name="Rounded Rectangle 148"/>
          <p:cNvSpPr/>
          <p:nvPr/>
        </p:nvSpPr>
        <p:spPr>
          <a:xfrm>
            <a:off x="5370434" y="5589240"/>
            <a:ext cx="360000" cy="360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sp>
        <p:nvSpPr>
          <p:cNvPr id="150" name="Rounded Rectangle 149"/>
          <p:cNvSpPr/>
          <p:nvPr/>
        </p:nvSpPr>
        <p:spPr>
          <a:xfrm>
            <a:off x="3749670" y="4653136"/>
            <a:ext cx="360000" cy="360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sp>
        <p:nvSpPr>
          <p:cNvPr id="151" name="Rounded Rectangle 150"/>
          <p:cNvSpPr/>
          <p:nvPr/>
        </p:nvSpPr>
        <p:spPr>
          <a:xfrm>
            <a:off x="4141874" y="5589240"/>
            <a:ext cx="360000" cy="360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sp>
        <p:nvSpPr>
          <p:cNvPr id="152" name="Rounded Rectangle 151"/>
          <p:cNvSpPr/>
          <p:nvPr/>
        </p:nvSpPr>
        <p:spPr>
          <a:xfrm>
            <a:off x="3991712" y="5126848"/>
            <a:ext cx="360000" cy="360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sp>
        <p:nvSpPr>
          <p:cNvPr id="153" name="Rounded Rectangle 152"/>
          <p:cNvSpPr/>
          <p:nvPr/>
        </p:nvSpPr>
        <p:spPr>
          <a:xfrm>
            <a:off x="4142051" y="4653136"/>
            <a:ext cx="360000" cy="360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sp>
        <p:nvSpPr>
          <p:cNvPr id="154" name="Rounded Rectangle 153"/>
          <p:cNvSpPr/>
          <p:nvPr/>
        </p:nvSpPr>
        <p:spPr>
          <a:xfrm>
            <a:off x="4553234" y="4653136"/>
            <a:ext cx="360000" cy="360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sp>
        <p:nvSpPr>
          <p:cNvPr id="155" name="Rounded Rectangle 154"/>
          <p:cNvSpPr/>
          <p:nvPr/>
        </p:nvSpPr>
        <p:spPr>
          <a:xfrm>
            <a:off x="4971882" y="4653136"/>
            <a:ext cx="360000" cy="360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sp>
        <p:nvSpPr>
          <p:cNvPr id="156" name="Rounded Rectangle 155"/>
          <p:cNvSpPr/>
          <p:nvPr/>
        </p:nvSpPr>
        <p:spPr>
          <a:xfrm>
            <a:off x="4977578" y="4261832"/>
            <a:ext cx="360000" cy="360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sp>
        <p:nvSpPr>
          <p:cNvPr id="157" name="Rounded Rectangle 156"/>
          <p:cNvSpPr/>
          <p:nvPr/>
        </p:nvSpPr>
        <p:spPr>
          <a:xfrm>
            <a:off x="3594520" y="5116834"/>
            <a:ext cx="360000" cy="360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sp>
        <p:nvSpPr>
          <p:cNvPr id="158" name="Rounded Rectangle 157"/>
          <p:cNvSpPr/>
          <p:nvPr/>
        </p:nvSpPr>
        <p:spPr>
          <a:xfrm>
            <a:off x="3759697" y="4261832"/>
            <a:ext cx="360000" cy="360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sp>
        <p:nvSpPr>
          <p:cNvPr id="159" name="Rounded Rectangle 158"/>
          <p:cNvSpPr/>
          <p:nvPr/>
        </p:nvSpPr>
        <p:spPr>
          <a:xfrm>
            <a:off x="4162758" y="4261832"/>
            <a:ext cx="360000" cy="360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sp>
        <p:nvSpPr>
          <p:cNvPr id="160" name="Rounded Rectangle 159"/>
          <p:cNvSpPr/>
          <p:nvPr/>
        </p:nvSpPr>
        <p:spPr>
          <a:xfrm>
            <a:off x="4561616" y="4261832"/>
            <a:ext cx="360000" cy="360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sp>
        <p:nvSpPr>
          <p:cNvPr id="161" name="Rounded Rectangle 160"/>
          <p:cNvSpPr/>
          <p:nvPr/>
        </p:nvSpPr>
        <p:spPr>
          <a:xfrm>
            <a:off x="4973290" y="6021288"/>
            <a:ext cx="360000" cy="360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sp>
        <p:nvSpPr>
          <p:cNvPr id="162" name="Rounded Rectangle 161"/>
          <p:cNvSpPr/>
          <p:nvPr/>
        </p:nvSpPr>
        <p:spPr>
          <a:xfrm>
            <a:off x="3751313" y="5589240"/>
            <a:ext cx="360000" cy="360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sp>
        <p:nvSpPr>
          <p:cNvPr id="163" name="Rounded Rectangle 162"/>
          <p:cNvSpPr/>
          <p:nvPr/>
        </p:nvSpPr>
        <p:spPr>
          <a:xfrm>
            <a:off x="3751313" y="6021288"/>
            <a:ext cx="360000" cy="360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sp>
        <p:nvSpPr>
          <p:cNvPr id="164" name="Rounded Rectangle 163"/>
          <p:cNvSpPr/>
          <p:nvPr/>
        </p:nvSpPr>
        <p:spPr>
          <a:xfrm>
            <a:off x="4162496" y="6021288"/>
            <a:ext cx="360000" cy="360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sp>
        <p:nvSpPr>
          <p:cNvPr id="165" name="Rounded Rectangle 164"/>
          <p:cNvSpPr/>
          <p:nvPr/>
        </p:nvSpPr>
        <p:spPr>
          <a:xfrm>
            <a:off x="4581144" y="6021288"/>
            <a:ext cx="360000" cy="360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sp>
        <p:nvSpPr>
          <p:cNvPr id="166" name="Rounded Rectangle 165"/>
          <p:cNvSpPr/>
          <p:nvPr/>
        </p:nvSpPr>
        <p:spPr>
          <a:xfrm>
            <a:off x="3347864" y="4647572"/>
            <a:ext cx="360000" cy="360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sp>
        <p:nvSpPr>
          <p:cNvPr id="169" name="Rounded Rectangle 168"/>
          <p:cNvSpPr/>
          <p:nvPr/>
        </p:nvSpPr>
        <p:spPr>
          <a:xfrm>
            <a:off x="3347864" y="5589240"/>
            <a:ext cx="360000" cy="360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sp>
        <p:nvSpPr>
          <p:cNvPr id="170" name="Rounded Rectangle 169"/>
          <p:cNvSpPr/>
          <p:nvPr/>
        </p:nvSpPr>
        <p:spPr>
          <a:xfrm>
            <a:off x="3212100" y="5116834"/>
            <a:ext cx="360000" cy="360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cxnSp>
        <p:nvCxnSpPr>
          <p:cNvPr id="28" name="Straight Arrow Connector 27"/>
          <p:cNvCxnSpPr/>
          <p:nvPr/>
        </p:nvCxnSpPr>
        <p:spPr>
          <a:xfrm flipH="1">
            <a:off x="3166576" y="3717032"/>
            <a:ext cx="11008" cy="160292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1" name="Straight Arrow Connector 170"/>
          <p:cNvCxnSpPr/>
          <p:nvPr/>
        </p:nvCxnSpPr>
        <p:spPr>
          <a:xfrm>
            <a:off x="5844580" y="3717032"/>
            <a:ext cx="0" cy="160292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a:xfrm>
            <a:off x="3177584" y="3717032"/>
            <a:ext cx="2678004" cy="0"/>
          </a:xfrm>
          <a:prstGeom prst="line">
            <a:avLst/>
          </a:prstGeom>
        </p:spPr>
        <p:style>
          <a:lnRef idx="2">
            <a:schemeClr val="dk1"/>
          </a:lnRef>
          <a:fillRef idx="0">
            <a:schemeClr val="dk1"/>
          </a:fillRef>
          <a:effectRef idx="1">
            <a:schemeClr val="dk1"/>
          </a:effectRef>
          <a:fontRef idx="minor">
            <a:schemeClr val="tx1"/>
          </a:fontRef>
        </p:style>
      </p:cxnSp>
      <p:sp>
        <p:nvSpPr>
          <p:cNvPr id="172" name="Rectangle 171"/>
          <p:cNvSpPr/>
          <p:nvPr/>
        </p:nvSpPr>
        <p:spPr>
          <a:xfrm>
            <a:off x="3590700" y="3083766"/>
            <a:ext cx="1746878" cy="461665"/>
          </a:xfrm>
          <a:prstGeom prst="rect">
            <a:avLst/>
          </a:prstGeom>
        </p:spPr>
        <p:txBody>
          <a:bodyPr wrap="square">
            <a:spAutoFit/>
          </a:bodyPr>
          <a:lstStyle/>
          <a:p>
            <a:pPr algn="ctr"/>
            <a:r>
              <a:rPr lang="en-US" sz="2400" dirty="0" smtClean="0"/>
              <a:t> 140 cm</a:t>
            </a:r>
            <a:endParaRPr lang="fa-IR" sz="2400" dirty="0"/>
          </a:p>
        </p:txBody>
      </p:sp>
      <p:sp>
        <p:nvSpPr>
          <p:cNvPr id="4" name="Rectangular Callout 3"/>
          <p:cNvSpPr/>
          <p:nvPr/>
        </p:nvSpPr>
        <p:spPr>
          <a:xfrm>
            <a:off x="6156176" y="4622576"/>
            <a:ext cx="1584176" cy="612648"/>
          </a:xfrm>
          <a:prstGeom prst="wedgeRectCallout">
            <a:avLst>
              <a:gd name="adj1" fmla="val -59314"/>
              <a:gd name="adj2" fmla="val 73694"/>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dirty="0" smtClean="0"/>
              <a:t>ROBOT ARM</a:t>
            </a:r>
            <a:endParaRPr lang="fa-IR" dirty="0"/>
          </a:p>
        </p:txBody>
      </p:sp>
    </p:spTree>
    <p:extLst>
      <p:ext uri="{BB962C8B-B14F-4D97-AF65-F5344CB8AC3E}">
        <p14:creationId xmlns:p14="http://schemas.microsoft.com/office/powerpoint/2010/main" val="1959869200"/>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3000"/>
                <a:satMod val="110000"/>
              </a:schemeClr>
              <a:schemeClr val="bg2">
                <a:tint val="60000"/>
                <a:satMod val="425000"/>
              </a:schemeClr>
            </a:duotone>
            <a:extLst>
              <a:ext uri="{BEBA8EAE-BF5A-486C-A8C5-ECC9F3942E4B}">
                <a14:imgProps xmlns:a14="http://schemas.microsoft.com/office/drawing/2010/main">
                  <a14:imgLayer r:embed="rId3">
                    <a14:imgEffect>
                      <a14:colorTemperature colorTemp="10125"/>
                    </a14:imgEffect>
                    <a14:imgEffect>
                      <a14:saturation sat="395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7396" y="404664"/>
            <a:ext cx="8712968"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Angel </a:t>
            </a: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dimension</a:t>
            </a:r>
            <a:endParaRPr lang="en-US" sz="6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19" name="Group 18"/>
          <p:cNvGrpSpPr/>
          <p:nvPr/>
        </p:nvGrpSpPr>
        <p:grpSpPr>
          <a:xfrm>
            <a:off x="157396" y="1700808"/>
            <a:ext cx="8564211" cy="4824536"/>
            <a:chOff x="1763688" y="2420888"/>
            <a:chExt cx="4909914" cy="2848382"/>
          </a:xfrm>
        </p:grpSpPr>
        <p:sp>
          <p:nvSpPr>
            <p:cNvPr id="3" name="Rectangle 2"/>
            <p:cNvSpPr/>
            <p:nvPr/>
          </p:nvSpPr>
          <p:spPr>
            <a:xfrm>
              <a:off x="4071544" y="4446745"/>
              <a:ext cx="1169425" cy="4571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4" name="Rectangle 3"/>
            <p:cNvSpPr/>
            <p:nvPr/>
          </p:nvSpPr>
          <p:spPr>
            <a:xfrm>
              <a:off x="4071543" y="4267829"/>
              <a:ext cx="1169425" cy="133196"/>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5" name="Rectangle 4"/>
            <p:cNvSpPr/>
            <p:nvPr/>
          </p:nvSpPr>
          <p:spPr>
            <a:xfrm>
              <a:off x="4071544" y="4401025"/>
              <a:ext cx="1169425" cy="4571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6" name="Rectangle 5"/>
            <p:cNvSpPr/>
            <p:nvPr/>
          </p:nvSpPr>
          <p:spPr>
            <a:xfrm rot="16200000">
              <a:off x="4440660" y="3982559"/>
              <a:ext cx="431190" cy="139350"/>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7" name="Rectangle 6"/>
            <p:cNvSpPr/>
            <p:nvPr/>
          </p:nvSpPr>
          <p:spPr>
            <a:xfrm>
              <a:off x="4586580" y="3173461"/>
              <a:ext cx="141103" cy="139350"/>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8" name="Rectangle 7"/>
            <p:cNvSpPr/>
            <p:nvPr/>
          </p:nvSpPr>
          <p:spPr>
            <a:xfrm rot="16200000">
              <a:off x="4440661" y="3569236"/>
              <a:ext cx="431190" cy="103614"/>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9" name="Rectangle 8"/>
            <p:cNvSpPr/>
            <p:nvPr/>
          </p:nvSpPr>
          <p:spPr>
            <a:xfrm rot="16200000">
              <a:off x="4610816" y="3333224"/>
              <a:ext cx="92636" cy="51809"/>
            </a:xfrm>
            <a:prstGeom prst="rect">
              <a:avLst/>
            </a:prstGeom>
            <a:ln w="12700"/>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0" name="Flowchart: Manual Input 9"/>
            <p:cNvSpPr/>
            <p:nvPr/>
          </p:nvSpPr>
          <p:spPr>
            <a:xfrm>
              <a:off x="3206059" y="3321900"/>
              <a:ext cx="1425170" cy="83547"/>
            </a:xfrm>
            <a:prstGeom prst="flowChartManualInput">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1" name="Flowchart: Manual Input 10"/>
            <p:cNvSpPr/>
            <p:nvPr/>
          </p:nvSpPr>
          <p:spPr>
            <a:xfrm rot="10800000">
              <a:off x="4683411" y="3317953"/>
              <a:ext cx="1403340" cy="82349"/>
            </a:xfrm>
            <a:prstGeom prst="flowChartManualInput">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cxnSp>
          <p:nvCxnSpPr>
            <p:cNvPr id="12" name="Straight Arrow Connector 11"/>
            <p:cNvCxnSpPr/>
            <p:nvPr/>
          </p:nvCxnSpPr>
          <p:spPr>
            <a:xfrm>
              <a:off x="3386760" y="3421066"/>
              <a:ext cx="751922" cy="7889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a:off x="4121914" y="3435719"/>
              <a:ext cx="439043" cy="77573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p:nvPr/>
          </p:nvCxnSpPr>
          <p:spPr>
            <a:xfrm>
              <a:off x="3792349" y="3442857"/>
              <a:ext cx="558389" cy="76638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flipH="1">
              <a:off x="4818523" y="3461826"/>
              <a:ext cx="451609" cy="74962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flipH="1">
              <a:off x="5293938" y="3474646"/>
              <a:ext cx="648425" cy="73642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a:xfrm flipH="1">
              <a:off x="5038126" y="3481516"/>
              <a:ext cx="563159" cy="7299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a:xfrm>
              <a:off x="3206059" y="3029445"/>
              <a:ext cx="2880320"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a:off x="4084102" y="4689057"/>
              <a:ext cx="1172024"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a:off x="2987824" y="3173461"/>
              <a:ext cx="0" cy="109436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a:off x="5508104" y="4248087"/>
              <a:ext cx="0" cy="33304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36" name="Rectangle 35"/>
            <p:cNvSpPr/>
            <p:nvPr/>
          </p:nvSpPr>
          <p:spPr>
            <a:xfrm>
              <a:off x="4260621" y="2420888"/>
              <a:ext cx="741216" cy="400110"/>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 M</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8" name="Rectangle 37"/>
            <p:cNvSpPr/>
            <p:nvPr/>
          </p:nvSpPr>
          <p:spPr>
            <a:xfrm>
              <a:off x="1763688" y="3520590"/>
              <a:ext cx="1029248" cy="400110"/>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1.6 M</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9" name="Rectangle 38"/>
            <p:cNvSpPr/>
            <p:nvPr/>
          </p:nvSpPr>
          <p:spPr>
            <a:xfrm>
              <a:off x="4203918" y="4869160"/>
              <a:ext cx="884601" cy="400110"/>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1.4 </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0" name="Rectangle 39"/>
            <p:cNvSpPr/>
            <p:nvPr/>
          </p:nvSpPr>
          <p:spPr>
            <a:xfrm>
              <a:off x="5724128" y="4214552"/>
              <a:ext cx="949474" cy="400110"/>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35 cm</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27" name="Rectangle 26"/>
          <p:cNvSpPr/>
          <p:nvPr/>
        </p:nvSpPr>
        <p:spPr>
          <a:xfrm>
            <a:off x="121257" y="5836847"/>
            <a:ext cx="2171362" cy="400110"/>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Weight : 35 KG</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244827153"/>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961147"/>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276872"/>
            <a:ext cx="8229600" cy="1828800"/>
          </a:xfrm>
        </p:spPr>
        <p:txBody>
          <a:bodyPr/>
          <a:lstStyle/>
          <a:p>
            <a:r>
              <a:rPr lang="en-US" dirty="0" smtClean="0"/>
              <a:t>Innovation in innovation</a:t>
            </a:r>
            <a:endParaRPr lang="fa-IR" dirty="0"/>
          </a:p>
        </p:txBody>
      </p:sp>
    </p:spTree>
    <p:extLst>
      <p:ext uri="{BB962C8B-B14F-4D97-AF65-F5344CB8AC3E}">
        <p14:creationId xmlns:p14="http://schemas.microsoft.com/office/powerpoint/2010/main" val="885372181"/>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9246" y="2636912"/>
            <a:ext cx="7045518" cy="1754326"/>
          </a:xfrm>
          <a:prstGeom prst="rect">
            <a:avLst/>
          </a:prstGeom>
        </p:spPr>
        <p:style>
          <a:lnRef idx="1">
            <a:schemeClr val="accent1"/>
          </a:lnRef>
          <a:fillRef idx="3">
            <a:schemeClr val="accent1"/>
          </a:fillRef>
          <a:effectRef idx="2">
            <a:schemeClr val="accent1"/>
          </a:effectRef>
          <a:fontRef idx="minor">
            <a:schemeClr val="lt1"/>
          </a:fontRef>
        </p:style>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Air pump Fresnel lens</a:t>
            </a:r>
          </a:p>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Anti IR &amp; UV</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77781650"/>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5784" y="980728"/>
            <a:ext cx="7848872" cy="4154984"/>
          </a:xfrm>
          <a:prstGeom prst="rect">
            <a:avLst/>
          </a:prstGeom>
        </p:spPr>
        <p:txBody>
          <a:bodyPr wrap="square">
            <a:spAutoFit/>
          </a:bodyPr>
          <a:lstStyle/>
          <a:p>
            <a:pPr algn="l"/>
            <a:r>
              <a:rPr lang="en-US" sz="2400" dirty="0" smtClean="0"/>
              <a:t>The </a:t>
            </a:r>
            <a:r>
              <a:rPr lang="en-US"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ANGEL</a:t>
            </a:r>
            <a:r>
              <a:rPr lang="en-US" sz="2400" dirty="0" smtClean="0"/>
              <a:t> follows </a:t>
            </a:r>
            <a:r>
              <a:rPr lang="en-US" sz="2400" dirty="0"/>
              <a:t>the sun over the day to collect its light. Specially designed optical lenses capture and concentrate the optimal amount of sunlight into the </a:t>
            </a:r>
            <a:r>
              <a:rPr lang="en-US" sz="2400" dirty="0" err="1" smtClean="0"/>
              <a:t>Sunpower</a:t>
            </a:r>
            <a:r>
              <a:rPr lang="en-US" sz="2400" dirty="0" smtClean="0"/>
              <a:t> cell.</a:t>
            </a:r>
          </a:p>
          <a:p>
            <a:pPr algn="l"/>
            <a:r>
              <a:rPr lang="en-US" sz="2400" dirty="0" smtClean="0"/>
              <a:t> </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ANGEL </a:t>
            </a:r>
            <a:r>
              <a:rPr lang="en-US" sz="2400" dirty="0" smtClean="0"/>
              <a:t>track </a:t>
            </a:r>
            <a:r>
              <a:rPr lang="en-US" sz="2400" dirty="0"/>
              <a:t>the sun over the full day, using every hour of sun. Only the visual part of the </a:t>
            </a:r>
            <a:r>
              <a:rPr lang="en-US" sz="2400" dirty="0" smtClean="0"/>
              <a:t>light </a:t>
            </a:r>
            <a:r>
              <a:rPr lang="en-US" sz="2400" dirty="0"/>
              <a:t>spectrum is transported </a:t>
            </a:r>
            <a:r>
              <a:rPr lang="en-US" sz="2400" dirty="0" smtClean="0"/>
              <a:t>- IR </a:t>
            </a:r>
            <a:r>
              <a:rPr lang="en-US" sz="2400" dirty="0"/>
              <a:t>and UV radiation are </a:t>
            </a:r>
            <a:r>
              <a:rPr lang="en-US" sz="2400" dirty="0" smtClean="0"/>
              <a:t>filtered </a:t>
            </a:r>
            <a:r>
              <a:rPr lang="en-US" sz="2400" dirty="0"/>
              <a:t>out</a:t>
            </a:r>
            <a:r>
              <a:rPr lang="en-US" sz="2400" dirty="0" smtClean="0"/>
              <a:t>.</a:t>
            </a:r>
          </a:p>
          <a:p>
            <a:pPr algn="l"/>
            <a:r>
              <a:rPr lang="en-US" sz="2400" dirty="0" smtClean="0"/>
              <a:t> </a:t>
            </a:r>
          </a:p>
          <a:p>
            <a:pPr algn="l"/>
            <a:r>
              <a:rPr lang="en-US" sz="2400" dirty="0" smtClean="0"/>
              <a:t>That </a:t>
            </a:r>
            <a:r>
              <a:rPr lang="en-US" sz="2400" dirty="0"/>
              <a:t>means that much of the heat energy in the solar radiation is blocked </a:t>
            </a:r>
            <a:r>
              <a:rPr lang="en-US" sz="2400" dirty="0" smtClean="0"/>
              <a:t>and we did not have heat in car rooftop and </a:t>
            </a:r>
            <a:r>
              <a:rPr lang="en-US" sz="2400" dirty="0"/>
              <a:t>the </a:t>
            </a:r>
            <a:r>
              <a:rPr lang="en-US" sz="2400" dirty="0" smtClean="0"/>
              <a:t>harm </a:t>
            </a:r>
            <a:r>
              <a:rPr lang="en-US" sz="2400" dirty="0"/>
              <a:t>materials like UV radiation </a:t>
            </a:r>
            <a:r>
              <a:rPr lang="en-US" sz="2400" dirty="0" smtClean="0"/>
              <a:t>also. </a:t>
            </a:r>
            <a:endParaRPr lang="fa-IR" sz="2400" dirty="0"/>
          </a:p>
        </p:txBody>
      </p:sp>
    </p:spTree>
    <p:extLst>
      <p:ext uri="{BB962C8B-B14F-4D97-AF65-F5344CB8AC3E}">
        <p14:creationId xmlns:p14="http://schemas.microsoft.com/office/powerpoint/2010/main" val="3846981793"/>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16832"/>
            <a:ext cx="7704856" cy="4392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408484" y="260648"/>
            <a:ext cx="8229600" cy="1815882"/>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lgn="ctr"/>
            <a:r>
              <a:rPr lang="en-US" sz="2800" i="1" spc="150" dirty="0">
                <a:ln w="11430"/>
                <a:solidFill>
                  <a:srgbClr val="F8F8F8"/>
                </a:solidFill>
                <a:effectLst>
                  <a:outerShdw blurRad="25400" algn="tl" rotWithShape="0">
                    <a:srgbClr val="000000">
                      <a:alpha val="43000"/>
                    </a:srgbClr>
                  </a:outerShdw>
                </a:effectLst>
              </a:rPr>
              <a:t>The IR and UV wavelengths are stripped out before the visible light is sent into the </a:t>
            </a:r>
            <a:r>
              <a:rPr lang="en-US" sz="2800" i="1" spc="150" dirty="0" smtClean="0">
                <a:ln w="11430"/>
                <a:solidFill>
                  <a:srgbClr val="F8F8F8"/>
                </a:solidFill>
                <a:effectLst>
                  <a:outerShdw blurRad="25400" algn="tl" rotWithShape="0">
                    <a:srgbClr val="000000">
                      <a:alpha val="43000"/>
                    </a:srgbClr>
                  </a:outerShdw>
                </a:effectLst>
              </a:rPr>
              <a:t>cell.</a:t>
            </a:r>
            <a:r>
              <a:rPr lang="en-US" sz="2800" spc="150" dirty="0">
                <a:ln w="11430"/>
                <a:solidFill>
                  <a:srgbClr val="F8F8F8"/>
                </a:solidFill>
                <a:effectLst>
                  <a:outerShdw blurRad="25400" algn="tl" rotWithShape="0">
                    <a:srgbClr val="000000">
                      <a:alpha val="43000"/>
                    </a:srgbClr>
                  </a:outerShdw>
                </a:effectLst>
              </a:rPr>
              <a:t/>
            </a:r>
            <a:br>
              <a:rPr lang="en-US" sz="2800" spc="150" dirty="0">
                <a:ln w="11430"/>
                <a:solidFill>
                  <a:srgbClr val="F8F8F8"/>
                </a:solidFill>
                <a:effectLst>
                  <a:outerShdw blurRad="25400" algn="tl" rotWithShape="0">
                    <a:srgbClr val="000000">
                      <a:alpha val="43000"/>
                    </a:srgbClr>
                  </a:outerShdw>
                </a:effectLst>
              </a:rPr>
            </a:br>
            <a:endParaRPr lang="fa-IR" sz="2800"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558619420"/>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5732" y="1268760"/>
            <a:ext cx="7488832" cy="4247317"/>
          </a:xfrm>
          <a:prstGeom prst="rect">
            <a:avLst/>
          </a:prstGeom>
        </p:spPr>
        <p:style>
          <a:lnRef idx="1">
            <a:schemeClr val="accent1"/>
          </a:lnRef>
          <a:fillRef idx="3">
            <a:schemeClr val="accent1"/>
          </a:fillRef>
          <a:effectRef idx="2">
            <a:schemeClr val="accent1"/>
          </a:effectRef>
          <a:fontRef idx="minor">
            <a:schemeClr val="lt1"/>
          </a:fontRef>
        </p:style>
        <p:txBody>
          <a:bodyPr wrap="squar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Howe Air pump </a:t>
            </a:r>
            <a:endParaRPr lang="fa-I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Fresnel lens</a:t>
            </a:r>
          </a:p>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Anti IR &amp; UV work</a:t>
            </a:r>
          </a:p>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and what is the benefit of it?</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783290439"/>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639439"/>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836712"/>
            <a:ext cx="7416824" cy="5256584"/>
          </a:xfrm>
        </p:spPr>
        <p:txBody>
          <a:bodyPr>
            <a:normAutofit fontScale="85000" lnSpcReduction="20000"/>
          </a:bodyPr>
          <a:lstStyle/>
          <a:p>
            <a:pPr algn="l"/>
            <a:r>
              <a:rPr lang="en-US" dirty="0" smtClean="0"/>
              <a:t>Fresnel lens automatically came out by air pressure and expended.</a:t>
            </a:r>
          </a:p>
          <a:p>
            <a:pPr algn="l"/>
            <a:r>
              <a:rPr lang="en-US" dirty="0" smtClean="0"/>
              <a:t>Especial </a:t>
            </a:r>
            <a:r>
              <a:rPr lang="en-US" dirty="0" smtClean="0"/>
              <a:t>polymer PMMA material </a:t>
            </a:r>
            <a:r>
              <a:rPr lang="en-US" dirty="0" smtClean="0"/>
              <a:t>give 20* inflatable </a:t>
            </a:r>
            <a:r>
              <a:rPr lang="fa-IR" dirty="0" smtClean="0"/>
              <a:t>.</a:t>
            </a:r>
            <a:r>
              <a:rPr lang="en-US" dirty="0" smtClean="0"/>
              <a:t>capacity to the lens</a:t>
            </a:r>
          </a:p>
          <a:p>
            <a:pPr algn="l"/>
            <a:endParaRPr lang="en-US" dirty="0" smtClean="0"/>
          </a:p>
          <a:p>
            <a:r>
              <a:rPr lang="en-US" sz="4200" dirty="0" smtClean="0">
                <a:ln w="10160">
                  <a:solidFill>
                    <a:schemeClr val="accent1"/>
                  </a:solidFill>
                  <a:prstDash val="solid"/>
                </a:ln>
                <a:solidFill>
                  <a:srgbClr val="FFFFFF"/>
                </a:solidFill>
                <a:effectLst>
                  <a:outerShdw blurRad="38100" dist="32000" dir="5400000" algn="tl">
                    <a:srgbClr val="000000">
                      <a:alpha val="30000"/>
                    </a:srgbClr>
                  </a:outerShdw>
                </a:effectLst>
              </a:rPr>
              <a:t>Benefit of this method</a:t>
            </a:r>
          </a:p>
          <a:p>
            <a:pPr algn="l"/>
            <a:r>
              <a:rPr lang="fa-IR" dirty="0" smtClean="0"/>
              <a:t>.</a:t>
            </a:r>
            <a:r>
              <a:rPr lang="en-US" dirty="0" smtClean="0"/>
              <a:t>1- Compact</a:t>
            </a:r>
          </a:p>
          <a:p>
            <a:pPr algn="l"/>
            <a:r>
              <a:rPr lang="en-US" dirty="0" smtClean="0"/>
              <a:t>2- light weight.</a:t>
            </a:r>
          </a:p>
          <a:p>
            <a:pPr algn="l"/>
            <a:r>
              <a:rPr lang="fa-IR" dirty="0" smtClean="0"/>
              <a:t>.</a:t>
            </a:r>
            <a:r>
              <a:rPr lang="en-US" dirty="0" smtClean="0"/>
              <a:t>3- Self cleaning</a:t>
            </a:r>
          </a:p>
          <a:p>
            <a:pPr algn="l"/>
            <a:r>
              <a:rPr lang="fa-IR" dirty="0" smtClean="0"/>
              <a:t>.</a:t>
            </a:r>
            <a:r>
              <a:rPr lang="en-US" dirty="0" smtClean="0"/>
              <a:t>4- Fast opening and closing</a:t>
            </a:r>
          </a:p>
          <a:p>
            <a:pPr algn="l"/>
            <a:r>
              <a:rPr lang="en-US" dirty="0" smtClean="0"/>
              <a:t>5- No need for any mechanical part to support the lens.</a:t>
            </a:r>
          </a:p>
          <a:p>
            <a:pPr algn="l"/>
            <a:r>
              <a:rPr lang="en-US" dirty="0" smtClean="0"/>
              <a:t>6- Shock absorber. </a:t>
            </a:r>
          </a:p>
          <a:p>
            <a:pPr algn="l"/>
            <a:r>
              <a:rPr lang="en-US" dirty="0" smtClean="0"/>
              <a:t>7- Easy changeable.  </a:t>
            </a:r>
          </a:p>
          <a:p>
            <a:pPr algn="l"/>
            <a:endParaRPr lang="en-US" dirty="0" smtClean="0"/>
          </a:p>
          <a:p>
            <a:pPr algn="l"/>
            <a:endParaRPr lang="fa-IR" dirty="0"/>
          </a:p>
        </p:txBody>
      </p:sp>
    </p:spTree>
    <p:extLst>
      <p:ext uri="{BB962C8B-B14F-4D97-AF65-F5344CB8AC3E}">
        <p14:creationId xmlns:p14="http://schemas.microsoft.com/office/powerpoint/2010/main" val="1151210040"/>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6"/>
          <p:cNvSpPr>
            <a:spLocks noChangeArrowheads="1"/>
          </p:cNvSpPr>
          <p:nvPr/>
        </p:nvSpPr>
        <p:spPr bwMode="auto">
          <a:xfrm>
            <a:off x="2490066" y="1789469"/>
            <a:ext cx="1224136" cy="538609"/>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 pos="1733550" algn="l"/>
              </a:tabLst>
            </a:pPr>
            <a:r>
              <a:rPr kumimoji="0" lang="fa-IR"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1733550" algn="l"/>
              </a:tabLst>
            </a:pPr>
            <a:r>
              <a:rPr lang="en-US" dirty="0" smtClean="0">
                <a:latin typeface="Arial" pitchFamily="34" charset="0"/>
                <a:cs typeface="Arial" pitchFamily="34" charset="0"/>
              </a:rPr>
              <a:t>Step 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1539747" y="1461095"/>
            <a:ext cx="914400" cy="914400"/>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7" name="Rectangle 16"/>
          <p:cNvSpPr/>
          <p:nvPr/>
        </p:nvSpPr>
        <p:spPr>
          <a:xfrm>
            <a:off x="1547578" y="1173063"/>
            <a:ext cx="914400" cy="28803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8" name="Rectangle 17"/>
          <p:cNvSpPr/>
          <p:nvPr/>
        </p:nvSpPr>
        <p:spPr>
          <a:xfrm>
            <a:off x="6149527" y="1460794"/>
            <a:ext cx="914400" cy="914400"/>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9" name="Rectangle 18"/>
          <p:cNvSpPr/>
          <p:nvPr/>
        </p:nvSpPr>
        <p:spPr>
          <a:xfrm>
            <a:off x="6149527" y="850973"/>
            <a:ext cx="914400" cy="28803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1" name="Rectangle 20"/>
          <p:cNvSpPr/>
          <p:nvPr/>
        </p:nvSpPr>
        <p:spPr>
          <a:xfrm rot="5400000">
            <a:off x="6452713" y="1203007"/>
            <a:ext cx="308027" cy="180023"/>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2" name="Rectangle 21"/>
          <p:cNvSpPr/>
          <p:nvPr/>
        </p:nvSpPr>
        <p:spPr>
          <a:xfrm>
            <a:off x="1547663" y="4655271"/>
            <a:ext cx="914400" cy="914400"/>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3" name="Rectangle 22"/>
          <p:cNvSpPr/>
          <p:nvPr/>
        </p:nvSpPr>
        <p:spPr>
          <a:xfrm>
            <a:off x="1539748" y="4045450"/>
            <a:ext cx="914400" cy="28803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6" name="Rectangle 25"/>
          <p:cNvSpPr/>
          <p:nvPr/>
        </p:nvSpPr>
        <p:spPr>
          <a:xfrm rot="5400000">
            <a:off x="1842934" y="4397484"/>
            <a:ext cx="308027" cy="180023"/>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5" name="Flowchart: Manual Input 4"/>
          <p:cNvSpPr/>
          <p:nvPr/>
        </p:nvSpPr>
        <p:spPr>
          <a:xfrm>
            <a:off x="902328" y="4333481"/>
            <a:ext cx="1007344" cy="308027"/>
          </a:xfrm>
          <a:prstGeom prst="flowChartManualInpu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7" name="Flowchart: Manual Input 26"/>
          <p:cNvSpPr/>
          <p:nvPr/>
        </p:nvSpPr>
        <p:spPr>
          <a:xfrm>
            <a:off x="2084725" y="4343085"/>
            <a:ext cx="1007344" cy="308027"/>
          </a:xfrm>
          <a:prstGeom prst="flowChartManualInput">
            <a:avLst/>
          </a:prstGeom>
          <a:scene3d>
            <a:camera prst="orthographicFront">
              <a:rot lat="0" lon="10799999" rev="0"/>
            </a:camera>
            <a:lightRig rig="threePt" dir="t"/>
          </a:scene3d>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8" name="Rectangle 27"/>
          <p:cNvSpPr/>
          <p:nvPr/>
        </p:nvSpPr>
        <p:spPr>
          <a:xfrm>
            <a:off x="6067431" y="4655271"/>
            <a:ext cx="914400" cy="914400"/>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9" name="Rectangle 28"/>
          <p:cNvSpPr/>
          <p:nvPr/>
        </p:nvSpPr>
        <p:spPr>
          <a:xfrm>
            <a:off x="6059516" y="4045450"/>
            <a:ext cx="914400" cy="28803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30" name="Rectangle 29"/>
          <p:cNvSpPr/>
          <p:nvPr/>
        </p:nvSpPr>
        <p:spPr>
          <a:xfrm rot="5400000">
            <a:off x="6362702" y="4397484"/>
            <a:ext cx="308027" cy="180023"/>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31" name="Flowchart: Manual Input 30"/>
          <p:cNvSpPr/>
          <p:nvPr/>
        </p:nvSpPr>
        <p:spPr>
          <a:xfrm>
            <a:off x="3923928" y="4346350"/>
            <a:ext cx="2506647" cy="308027"/>
          </a:xfrm>
          <a:prstGeom prst="flowChartManualInpu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32" name="Flowchart: Manual Input 31"/>
          <p:cNvSpPr/>
          <p:nvPr/>
        </p:nvSpPr>
        <p:spPr>
          <a:xfrm>
            <a:off x="6614558" y="4344463"/>
            <a:ext cx="2277922" cy="308027"/>
          </a:xfrm>
          <a:prstGeom prst="flowChartManualInput">
            <a:avLst/>
          </a:prstGeom>
          <a:scene3d>
            <a:camera prst="orthographicFront">
              <a:rot lat="0" lon="10799999" rev="0"/>
            </a:camera>
            <a:lightRig rig="threePt" dir="t"/>
          </a:scene3d>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33" name="Rectangle 26"/>
          <p:cNvSpPr>
            <a:spLocks noChangeArrowheads="1"/>
          </p:cNvSpPr>
          <p:nvPr/>
        </p:nvSpPr>
        <p:spPr bwMode="auto">
          <a:xfrm>
            <a:off x="2598462" y="5031061"/>
            <a:ext cx="1224136" cy="538609"/>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 pos="1733550" algn="l"/>
              </a:tabLst>
            </a:pPr>
            <a:r>
              <a:rPr kumimoji="0" lang="fa-IR"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1733550" algn="l"/>
              </a:tabLst>
            </a:pPr>
            <a:r>
              <a:rPr lang="en-US" dirty="0" smtClean="0">
                <a:latin typeface="Arial" pitchFamily="34" charset="0"/>
                <a:cs typeface="Arial" pitchFamily="34" charset="0"/>
              </a:rPr>
              <a:t>Step 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Rectangle 26"/>
          <p:cNvSpPr>
            <a:spLocks noChangeArrowheads="1"/>
          </p:cNvSpPr>
          <p:nvPr/>
        </p:nvSpPr>
        <p:spPr bwMode="auto">
          <a:xfrm>
            <a:off x="7141451" y="1789470"/>
            <a:ext cx="1224136" cy="538609"/>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 pos="1733550" algn="l"/>
              </a:tabLst>
            </a:pPr>
            <a:r>
              <a:rPr kumimoji="0" lang="fa-IR"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1733550" algn="l"/>
              </a:tabLst>
            </a:pPr>
            <a:r>
              <a:rPr lang="en-US" dirty="0" smtClean="0">
                <a:latin typeface="Arial" pitchFamily="34" charset="0"/>
                <a:cs typeface="Arial" pitchFamily="34" charset="0"/>
              </a:rPr>
              <a:t>Step 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Rectangle 26"/>
          <p:cNvSpPr>
            <a:spLocks noChangeArrowheads="1"/>
          </p:cNvSpPr>
          <p:nvPr/>
        </p:nvSpPr>
        <p:spPr bwMode="auto">
          <a:xfrm>
            <a:off x="7063927" y="5031062"/>
            <a:ext cx="1224136" cy="538609"/>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57200" algn="l"/>
                <a:tab pos="1733550" algn="l"/>
              </a:tabLst>
            </a:pPr>
            <a:r>
              <a:rPr kumimoji="0" lang="fa-IR"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1733550" algn="l"/>
              </a:tabLst>
            </a:pPr>
            <a:r>
              <a:rPr lang="en-US" dirty="0" smtClean="0">
                <a:latin typeface="Arial" pitchFamily="34" charset="0"/>
                <a:cs typeface="Arial" pitchFamily="34" charset="0"/>
              </a:rPr>
              <a:t>Step 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87704814"/>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310" y="692696"/>
            <a:ext cx="8352928" cy="5355312"/>
          </a:xfrm>
          <a:prstGeom prst="rect">
            <a:avLst/>
          </a:prstGeom>
        </p:spPr>
        <p:style>
          <a:lnRef idx="1">
            <a:schemeClr val="accent1"/>
          </a:lnRef>
          <a:fillRef idx="3">
            <a:schemeClr val="accent1"/>
          </a:fillRef>
          <a:effectRef idx="2">
            <a:schemeClr val="accent1"/>
          </a:effectRef>
          <a:fontRef idx="minor">
            <a:schemeClr val="lt1"/>
          </a:fontRef>
        </p:style>
        <p:txBody>
          <a:bodyPr wrap="squar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ANGEL </a:t>
            </a:r>
          </a:p>
          <a:p>
            <a:pPr algn="ctr"/>
            <a:r>
              <a:rPr lang="en-US" sz="4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CHALLENG AS BREAKTHROUGH TECHNOLOGY IDEA </a:t>
            </a:r>
          </a:p>
          <a:p>
            <a:pPr algn="ctr"/>
            <a:r>
              <a:rPr lang="en-US" sz="4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FOR SUSTAINABILITY</a:t>
            </a:r>
          </a:p>
          <a:p>
            <a:pPr algn="ctr"/>
            <a:r>
              <a:rPr lang="en-US" sz="4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AND ENVIRONMENTALITY</a:t>
            </a:r>
            <a:endParaRPr lang="en-US"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233640863"/>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272" y="620688"/>
            <a:ext cx="8587308" cy="5693866"/>
          </a:xfrm>
          <a:prstGeom prst="rect">
            <a:avLst/>
          </a:prstGeom>
        </p:spPr>
        <p:txBody>
          <a:bodyPr wrap="square">
            <a:spAutoFit/>
          </a:bodyPr>
          <a:lstStyle/>
          <a:p>
            <a:pPr algn="l"/>
            <a:r>
              <a:rPr lang="en-US" sz="2800" dirty="0"/>
              <a:t>In 1894, the </a:t>
            </a:r>
            <a:r>
              <a:rPr lang="en-US" sz="2800" i="1" dirty="0"/>
              <a:t>Times of London</a:t>
            </a:r>
            <a:r>
              <a:rPr lang="en-US" sz="2800" dirty="0"/>
              <a:t> estimated that by 1950 every street in the city would be buried nine feet deep in horse manure. One New York prognosticator of the 1890s concluded that by 1930 the horse droppings would rise to Manhattan’s third-story </a:t>
            </a:r>
            <a:r>
              <a:rPr lang="en-US" sz="2800" dirty="0" smtClean="0"/>
              <a:t>Windows</a:t>
            </a:r>
            <a:r>
              <a:rPr lang="en-US" sz="2800" dirty="0"/>
              <a:t> </a:t>
            </a:r>
            <a:endParaRPr lang="en-US" sz="2800" dirty="0" smtClean="0"/>
          </a:p>
          <a:p>
            <a:pPr algn="l"/>
            <a:r>
              <a:rPr lang="en-US" sz="2800" b="1" dirty="0" smtClean="0"/>
              <a:t>And In </a:t>
            </a:r>
            <a:r>
              <a:rPr lang="en-US" sz="2800" b="1" dirty="0"/>
              <a:t>2012</a:t>
            </a:r>
            <a:r>
              <a:rPr lang="en-US" sz="2800" dirty="0"/>
              <a:t>, for the first time in history,</a:t>
            </a:r>
            <a:r>
              <a:rPr lang="en-US" sz="2800" b="1" dirty="0"/>
              <a:t> over 60 million cars passenger cars will be produced in a single year</a:t>
            </a:r>
            <a:r>
              <a:rPr lang="en-US" sz="2800" dirty="0"/>
              <a:t> (or 165,000 new cars produced every </a:t>
            </a:r>
            <a:r>
              <a:rPr lang="en-US" sz="2800" dirty="0" smtClean="0"/>
              <a:t>day</a:t>
            </a:r>
          </a:p>
          <a:p>
            <a:pPr algn="l"/>
            <a:r>
              <a:rPr lang="en-US" sz="2800" dirty="0" smtClean="0"/>
              <a:t> Today, </a:t>
            </a:r>
            <a:r>
              <a:rPr lang="en-US" sz="2800" dirty="0"/>
              <a:t>some environmental activists (and European </a:t>
            </a:r>
            <a:r>
              <a:rPr lang="en-US" sz="2800" dirty="0" smtClean="0"/>
              <a:t>Union) </a:t>
            </a:r>
            <a:r>
              <a:rPr lang="en-US" sz="2800" dirty="0"/>
              <a:t>would have us believe the only sensible response to climate concerns is to </a:t>
            </a:r>
            <a:r>
              <a:rPr lang="en-US" sz="2800" dirty="0" smtClean="0"/>
              <a:t>narrow </a:t>
            </a:r>
            <a:r>
              <a:rPr lang="en-US" sz="2800" dirty="0"/>
              <a:t>(rather than expand) the public’s transportation options</a:t>
            </a:r>
            <a:r>
              <a:rPr lang="en-US" sz="2800" dirty="0" smtClean="0"/>
              <a:t>.</a:t>
            </a:r>
            <a:r>
              <a:rPr lang="en-US" dirty="0" smtClean="0"/>
              <a:t>)..</a:t>
            </a:r>
            <a:endParaRPr lang="fa-IR" dirty="0"/>
          </a:p>
        </p:txBody>
      </p:sp>
    </p:spTree>
    <p:extLst>
      <p:ext uri="{BB962C8B-B14F-4D97-AF65-F5344CB8AC3E}">
        <p14:creationId xmlns:p14="http://schemas.microsoft.com/office/powerpoint/2010/main" val="3263366068"/>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320" y="548680"/>
            <a:ext cx="8136904" cy="5693866"/>
          </a:xfrm>
          <a:prstGeom prst="rect">
            <a:avLst/>
          </a:prstGeom>
        </p:spPr>
        <p:txBody>
          <a:bodyPr wrap="square">
            <a:spAutoFit/>
          </a:bodyPr>
          <a:lstStyle/>
          <a:p>
            <a:pPr algn="l"/>
            <a:r>
              <a:rPr lang="en-US" sz="2800" dirty="0"/>
              <a:t>Without such measures they say, the worst will happen. But these people have no more insight into what the future holds than the commentators who were certain the streets would be nine feet deep in manure by 1950.</a:t>
            </a:r>
          </a:p>
          <a:p>
            <a:pPr algn="l"/>
            <a:r>
              <a:rPr lang="en-US" sz="2800" dirty="0"/>
              <a:t>We often hear that climate change is accelerating, that everything is worse than we thought. The truth of these statements is highly debatable. What seems far more clear-cut is that </a:t>
            </a:r>
            <a:r>
              <a:rPr lang="en-US" sz="2800" i="1" dirty="0"/>
              <a:t>the pace of technological innovation is accelerating</a:t>
            </a:r>
            <a:r>
              <a:rPr lang="en-US" sz="2800" dirty="0"/>
              <a:t>. New ideas come to market faster than ever before. The time it takes for life-changing technologies to be adopted by the general public grows ever shorter</a:t>
            </a:r>
          </a:p>
        </p:txBody>
      </p:sp>
    </p:spTree>
    <p:extLst>
      <p:ext uri="{BB962C8B-B14F-4D97-AF65-F5344CB8AC3E}">
        <p14:creationId xmlns:p14="http://schemas.microsoft.com/office/powerpoint/2010/main" val="1342333291"/>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9616" y="613381"/>
            <a:ext cx="8568952" cy="4401205"/>
          </a:xfrm>
          <a:prstGeom prst="rect">
            <a:avLst/>
          </a:prstGeom>
        </p:spPr>
        <p:txBody>
          <a:bodyPr wrap="square">
            <a:spAutoFit/>
          </a:bodyPr>
          <a:lstStyle/>
          <a:p>
            <a:pPr algn="l"/>
            <a:r>
              <a:rPr lang="en-US" sz="2800" dirty="0"/>
              <a:t>This means we have more reason than those who inhabited the smelly cities of the late 1800s to expect that technology will solve some of our biggest challenges. This applies whether we believe climate change is a serious threat or not. To quote the </a:t>
            </a:r>
            <a:r>
              <a:rPr lang="en-US" sz="2800" i="1" dirty="0"/>
              <a:t>Super freak comics</a:t>
            </a:r>
            <a:r>
              <a:rPr lang="en-US" sz="2800" dirty="0"/>
              <a:t> authors:</a:t>
            </a:r>
          </a:p>
          <a:p>
            <a:pPr algn="l"/>
            <a:r>
              <a:rPr lang="en-US" sz="2800" dirty="0"/>
              <a:t>When the solution to a given problem doesn’t lay right before our eyes, it is easy to assume that no solution exists. But history has shown again and </a:t>
            </a:r>
            <a:r>
              <a:rPr lang="en-US" sz="2800" dirty="0" smtClean="0"/>
              <a:t>again </a:t>
            </a:r>
            <a:r>
              <a:rPr lang="en-US" sz="2800" dirty="0"/>
              <a:t>that such assumptions are wrong</a:t>
            </a:r>
            <a:r>
              <a:rPr lang="en-US" sz="2800" dirty="0" smtClean="0"/>
              <a:t>.</a:t>
            </a:r>
            <a:endParaRPr lang="en-US" sz="2800" dirty="0"/>
          </a:p>
        </p:txBody>
      </p:sp>
    </p:spTree>
    <p:extLst>
      <p:ext uri="{BB962C8B-B14F-4D97-AF65-F5344CB8AC3E}">
        <p14:creationId xmlns:p14="http://schemas.microsoft.com/office/powerpoint/2010/main" val="3962508942"/>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6672"/>
            <a:ext cx="8568952" cy="5693866"/>
          </a:xfrm>
          <a:prstGeom prst="rect">
            <a:avLst/>
          </a:prstGeom>
        </p:spPr>
        <p:txBody>
          <a:bodyPr wrap="square">
            <a:spAutoFit/>
          </a:bodyPr>
          <a:lstStyle/>
          <a:p>
            <a:pPr algn="l"/>
            <a:r>
              <a:rPr lang="en-US" sz="2800" dirty="0" smtClean="0"/>
              <a:t>This is not to say the world is perfect. Nor that all progress is always good…But humankind has a great capacity for finding technological solutions to seemingly intractable problems, and this will likely be the case for global warming and energy. </a:t>
            </a:r>
            <a:r>
              <a:rPr lang="en-US" sz="2800" dirty="0"/>
              <a:t>It isn’t that the problem isn’t potentially large. It’s just that human ingenuity – when given proper incentives – is bound to be larger. Even more encouraging, </a:t>
            </a:r>
            <a:r>
              <a:rPr lang="en-US" sz="2800" b="1" dirty="0"/>
              <a:t>technological fixes are often far simpler, and therefore cheaper, than the doomsayers could have </a:t>
            </a:r>
            <a:r>
              <a:rPr lang="en-US" sz="2800" b="1" dirty="0" smtClean="0"/>
              <a:t>imagined</a:t>
            </a:r>
            <a:r>
              <a:rPr lang="en-US" sz="2800" dirty="0" smtClean="0"/>
              <a:t> In </a:t>
            </a:r>
            <a:r>
              <a:rPr lang="en-US" sz="2800" dirty="0"/>
              <a:t>other words, the future is bright. And there’s good reason to believe it contains less – not more – horse manure</a:t>
            </a:r>
          </a:p>
        </p:txBody>
      </p:sp>
    </p:spTree>
    <p:extLst>
      <p:ext uri="{BB962C8B-B14F-4D97-AF65-F5344CB8AC3E}">
        <p14:creationId xmlns:p14="http://schemas.microsoft.com/office/powerpoint/2010/main" val="937725005"/>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8768" y="620688"/>
            <a:ext cx="727280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rPr>
              <a:t>Electric Vehicles</a:t>
            </a:r>
            <a:endParaRPr lang="fa-IR"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330656" y="1916832"/>
            <a:ext cx="8496944" cy="3539430"/>
          </a:xfrm>
          <a:prstGeom prst="rect">
            <a:avLst/>
          </a:prstGeom>
        </p:spPr>
        <p:txBody>
          <a:bodyPr wrap="square">
            <a:spAutoFit/>
          </a:bodyPr>
          <a:lstStyle/>
          <a:p>
            <a:pPr algn="l"/>
            <a:r>
              <a:rPr lang="en-US" sz="2800" dirty="0"/>
              <a:t>Electric mobility will make an important contribution towards ensuring sustainable mobility and meeting the environmental demands of the </a:t>
            </a:r>
            <a:endParaRPr lang="fa-IR" sz="2800" dirty="0" smtClean="0"/>
          </a:p>
          <a:p>
            <a:pPr algn="l"/>
            <a:r>
              <a:rPr lang="en-US" sz="2800" dirty="0" smtClean="0"/>
              <a:t>future</a:t>
            </a:r>
            <a:r>
              <a:rPr lang="en-US" sz="2800" dirty="0"/>
              <a:t>.</a:t>
            </a:r>
          </a:p>
          <a:p>
            <a:pPr algn="l"/>
            <a:endParaRPr lang="en-US" sz="2800" dirty="0" smtClean="0"/>
          </a:p>
          <a:p>
            <a:pPr algn="l"/>
            <a:r>
              <a:rPr lang="en-US" sz="2800" dirty="0" smtClean="0"/>
              <a:t>Electric </a:t>
            </a:r>
            <a:r>
              <a:rPr lang="en-US" sz="2800" dirty="0"/>
              <a:t>vehicles come in all shapes and sizes, and as a group should be called 'Electrically Chargeable Vehicles' (ECVs</a:t>
            </a:r>
            <a:r>
              <a:rPr lang="en-US" sz="2800" dirty="0" smtClean="0"/>
              <a:t>)..</a:t>
            </a:r>
            <a:endParaRPr lang="en-US" sz="2800" dirty="0"/>
          </a:p>
        </p:txBody>
      </p:sp>
    </p:spTree>
    <p:extLst>
      <p:ext uri="{BB962C8B-B14F-4D97-AF65-F5344CB8AC3E}">
        <p14:creationId xmlns:p14="http://schemas.microsoft.com/office/powerpoint/2010/main" val="1454339047"/>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6672"/>
            <a:ext cx="8424936" cy="5262979"/>
          </a:xfrm>
          <a:prstGeom prst="rect">
            <a:avLst/>
          </a:prstGeom>
        </p:spPr>
        <p:txBody>
          <a:bodyPr wrap="square">
            <a:spAutoFit/>
          </a:bodyPr>
          <a:lstStyle/>
          <a:p>
            <a:pPr algn="l"/>
            <a:r>
              <a:rPr lang="en-US" sz="2800" dirty="0"/>
              <a:t>Most stakeholders assume a realistic market share for new electrically chargeable vehicles to be in the range of 2 to 8% by 2020 to 2025, based on today’s market. </a:t>
            </a:r>
          </a:p>
          <a:p>
            <a:pPr algn="l"/>
            <a:r>
              <a:rPr lang="en-US" sz="2800" dirty="0" smtClean="0"/>
              <a:t>This </a:t>
            </a:r>
            <a:r>
              <a:rPr lang="en-US" sz="2800" dirty="0"/>
              <a:t>depends on how quickly some of the immediate challenges beyond the automobile industry's control can be addressed, such as the provision of electric vehicle infrastructure and support by utility providers and governments</a:t>
            </a:r>
            <a:r>
              <a:rPr lang="en-US" sz="2800" dirty="0" smtClean="0"/>
              <a:t>.</a:t>
            </a:r>
          </a:p>
          <a:p>
            <a:pPr algn="l"/>
            <a:r>
              <a:rPr lang="en-US" sz="2800" dirty="0" smtClean="0"/>
              <a:t> </a:t>
            </a:r>
            <a:r>
              <a:rPr lang="en-US" sz="2800" dirty="0"/>
              <a:t>If these challenges can be overcome, consumer acceptance of these new vehicle types could accelerate their wider adoption</a:t>
            </a:r>
          </a:p>
        </p:txBody>
      </p:sp>
    </p:spTree>
    <p:extLst>
      <p:ext uri="{BB962C8B-B14F-4D97-AF65-F5344CB8AC3E}">
        <p14:creationId xmlns:p14="http://schemas.microsoft.com/office/powerpoint/2010/main" val="3534356946"/>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2764" y="1268760"/>
            <a:ext cx="7884876" cy="427809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endParaRPr lang="en-US"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ANGEL</a:t>
            </a: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fa-IR"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produce</a:t>
            </a:r>
          </a:p>
          <a:p>
            <a:pPr algn="ctr"/>
            <a:r>
              <a:rPr lang="en-US" sz="80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Green Power</a:t>
            </a:r>
          </a:p>
          <a:p>
            <a:pPr algn="ctr"/>
            <a:endParaRPr lang="fa-IR"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26794242"/>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style>
          <a:lnRef idx="1">
            <a:schemeClr val="accent1"/>
          </a:lnRef>
          <a:fillRef idx="2">
            <a:schemeClr val="accent1"/>
          </a:fillRef>
          <a:effectRef idx="1">
            <a:schemeClr val="accent1"/>
          </a:effectRef>
          <a:fontRef idx="minor">
            <a:schemeClr val="dk1"/>
          </a:fontRef>
        </p:style>
        <p:txBody>
          <a:bodyPr>
            <a:normAutofit/>
          </a:bodyPr>
          <a:lstStyle/>
          <a:p>
            <a:r>
              <a:rPr lang="en-US" sz="4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Why </a:t>
            </a:r>
            <a:r>
              <a:rPr lang="en-US" sz="4400" b="0" dirty="0">
                <a:ln w="18415" cmpd="sng">
                  <a:solidFill>
                    <a:srgbClr val="FFFFFF"/>
                  </a:solidFill>
                  <a:prstDash val="solid"/>
                </a:ln>
                <a:solidFill>
                  <a:srgbClr val="FFFFFF"/>
                </a:solidFill>
                <a:effectLst>
                  <a:outerShdw blurRad="63500" dir="3600000" algn="tl" rotWithShape="0">
                    <a:srgbClr val="000000">
                      <a:alpha val="70000"/>
                    </a:srgbClr>
                  </a:outerShdw>
                </a:effectLst>
              </a:rPr>
              <a:t>I </a:t>
            </a:r>
            <a:r>
              <a:rPr lang="en-US" sz="4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innovated </a:t>
            </a:r>
            <a:r>
              <a:rPr lang="en-US" sz="440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ANGEL</a:t>
            </a:r>
            <a:endParaRPr lang="fa-IR" sz="4400" dirty="0"/>
          </a:p>
        </p:txBody>
      </p:sp>
      <p:sp>
        <p:nvSpPr>
          <p:cNvPr id="3" name="Content Placeholder 2"/>
          <p:cNvSpPr>
            <a:spLocks noGrp="1"/>
          </p:cNvSpPr>
          <p:nvPr>
            <p:ph idx="1"/>
          </p:nvPr>
        </p:nvSpPr>
        <p:spPr/>
        <p:txBody>
          <a:bodyPr>
            <a:normAutofit/>
          </a:bodyPr>
          <a:lstStyle/>
          <a:p>
            <a:pPr marL="137160" indent="0" algn="l">
              <a:buNone/>
            </a:pPr>
            <a:r>
              <a:rPr lang="en-US" dirty="0" smtClean="0"/>
              <a:t>Using </a:t>
            </a:r>
            <a:r>
              <a:rPr lang="en-US" dirty="0"/>
              <a:t>solar energy to charge an electric car is not a new idea. </a:t>
            </a:r>
            <a:endParaRPr lang="en-US" dirty="0" smtClean="0"/>
          </a:p>
          <a:p>
            <a:pPr marL="137160" indent="0" algn="l">
              <a:buNone/>
            </a:pPr>
            <a:r>
              <a:rPr lang="en-US" dirty="0" smtClean="0"/>
              <a:t>A </a:t>
            </a:r>
            <a:r>
              <a:rPr lang="en-US" dirty="0"/>
              <a:t>lot of </a:t>
            </a:r>
            <a:r>
              <a:rPr lang="en-US" dirty="0" smtClean="0"/>
              <a:t>plug-in vehicle drivers have been doing it for several year. It's </a:t>
            </a:r>
            <a:r>
              <a:rPr lang="en-US" dirty="0"/>
              <a:t>a smart energy strategy, but </a:t>
            </a:r>
            <a:r>
              <a:rPr lang="en-US" dirty="0" smtClean="0"/>
              <a:t>the initial investment </a:t>
            </a:r>
            <a:r>
              <a:rPr lang="en-US" dirty="0"/>
              <a:t>was </a:t>
            </a:r>
            <a:r>
              <a:rPr lang="en-US" dirty="0" smtClean="0"/>
              <a:t>substantial.</a:t>
            </a:r>
            <a:endParaRPr lang="en-US" dirty="0"/>
          </a:p>
          <a:p>
            <a:pPr marL="137160" indent="0" algn="l">
              <a:buNone/>
            </a:pPr>
            <a:r>
              <a:rPr lang="en-US" dirty="0" smtClean="0"/>
              <a:t>My </a:t>
            </a:r>
            <a:r>
              <a:rPr lang="en-US" dirty="0"/>
              <a:t>idea is to do without a large rack of solar panels which people fit on their roof or in their garden</a:t>
            </a:r>
            <a:r>
              <a:rPr lang="en-US" dirty="0" smtClean="0"/>
              <a:t>.</a:t>
            </a:r>
          </a:p>
          <a:p>
            <a:pPr marL="137160" indent="0" algn="l">
              <a:buNone/>
            </a:pPr>
            <a:r>
              <a:rPr lang="en-US" dirty="0" smtClean="0"/>
              <a:t> </a:t>
            </a:r>
            <a:r>
              <a:rPr lang="en-US" dirty="0"/>
              <a:t>The only solar panels used here are on the car's roof</a:t>
            </a:r>
          </a:p>
          <a:p>
            <a:endParaRPr lang="fa-IR" dirty="0"/>
          </a:p>
        </p:txBody>
      </p:sp>
    </p:spTree>
    <p:extLst>
      <p:ext uri="{BB962C8B-B14F-4D97-AF65-F5344CB8AC3E}">
        <p14:creationId xmlns:p14="http://schemas.microsoft.com/office/powerpoint/2010/main" val="1320093510"/>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836712"/>
            <a:ext cx="8784976" cy="5262979"/>
          </a:xfrm>
          <a:prstGeom prst="rect">
            <a:avLst/>
          </a:prstGeom>
        </p:spPr>
        <p:txBody>
          <a:bodyPr wrap="square">
            <a:spAutoFit/>
          </a:bodyPr>
          <a:lstStyle/>
          <a:p>
            <a:pPr algn="l"/>
            <a:r>
              <a:rPr lang="en-US" sz="2800" b="1" dirty="0"/>
              <a:t>What Is </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Green Power</a:t>
            </a:r>
            <a:r>
              <a:rPr lang="en-US" sz="2800" b="1" dirty="0"/>
              <a:t>?</a:t>
            </a:r>
          </a:p>
          <a:p>
            <a:pPr algn="l"/>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Green Power </a:t>
            </a:r>
            <a:r>
              <a:rPr lang="en-US" sz="2800" dirty="0"/>
              <a:t>is electricity generated wholly or in part from renewable energy sources, such as wind and solar power, geothermal, hydropower, and various forms of </a:t>
            </a:r>
            <a:r>
              <a:rPr lang="en-US" sz="2800" dirty="0" smtClean="0"/>
              <a:t>biomass</a:t>
            </a:r>
          </a:p>
          <a:p>
            <a:pPr algn="l"/>
            <a:endParaRPr lang="en-US" sz="2800" dirty="0">
              <a:effectLst/>
            </a:endParaRPr>
          </a:p>
          <a:p>
            <a:pPr algn="l"/>
            <a:r>
              <a:rPr lang="en-US" sz="2800" b="1" dirty="0"/>
              <a:t>What Are The Benefits?</a:t>
            </a:r>
          </a:p>
          <a:p>
            <a:pPr algn="l"/>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Green power </a:t>
            </a:r>
            <a:r>
              <a:rPr lang="en-US" sz="2800" dirty="0"/>
              <a:t>lowers our dependence on foreign oil. It also generates less pollution than conventional power and produces no net increase in GHG emissions, helping protect human health and the environment.</a:t>
            </a:r>
          </a:p>
          <a:p>
            <a:pPr algn="l"/>
            <a:endParaRPr lang="en-US" sz="2800" dirty="0">
              <a:effectLst/>
            </a:endParaRPr>
          </a:p>
        </p:txBody>
      </p:sp>
    </p:spTree>
    <p:extLst>
      <p:ext uri="{BB962C8B-B14F-4D97-AF65-F5344CB8AC3E}">
        <p14:creationId xmlns:p14="http://schemas.microsoft.com/office/powerpoint/2010/main" val="2486087030"/>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956623"/>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916832"/>
            <a:ext cx="8229600" cy="1828800"/>
          </a:xfrm>
        </p:spPr>
        <p:txBody>
          <a:bodyPr/>
          <a:lstStyle/>
          <a:p>
            <a:r>
              <a:rPr lang="en-US" dirty="0" smtClean="0"/>
              <a:t>And one more thing….</a:t>
            </a:r>
            <a:endParaRPr lang="fa-IR" dirty="0"/>
          </a:p>
        </p:txBody>
      </p:sp>
    </p:spTree>
    <p:extLst>
      <p:ext uri="{BB962C8B-B14F-4D97-AF65-F5344CB8AC3E}">
        <p14:creationId xmlns:p14="http://schemas.microsoft.com/office/powerpoint/2010/main" val="1629114295"/>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2276872"/>
            <a:ext cx="9073008" cy="2062103"/>
          </a:xfrm>
          <a:prstGeom prst="rect">
            <a:avLst/>
          </a:prstGeom>
        </p:spPr>
        <p:txBody>
          <a:bodyPr wrap="square">
            <a:spAutoFit/>
          </a:bodyPr>
          <a:lstStyle/>
          <a:p>
            <a:pPr algn="ctr"/>
            <a:r>
              <a:rPr lang="en-US"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ANGEL</a:t>
            </a:r>
            <a:r>
              <a:rPr lang="en-US" sz="2800" dirty="0" smtClean="0"/>
              <a:t>                                                          </a:t>
            </a:r>
            <a:r>
              <a:rPr lang="en-US" sz="4000" dirty="0" smtClean="0"/>
              <a:t>     </a:t>
            </a:r>
            <a:r>
              <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Mobile posts </a:t>
            </a:r>
            <a:r>
              <a:rPr lang="en-US" sz="4000" dirty="0">
                <a:ln w="10160">
                  <a:solidFill>
                    <a:schemeClr val="accent1"/>
                  </a:solidFill>
                  <a:prstDash val="solid"/>
                </a:ln>
                <a:solidFill>
                  <a:srgbClr val="FFFFFF"/>
                </a:solidFill>
                <a:effectLst>
                  <a:outerShdw blurRad="38100" dist="32000" dir="5400000" algn="tl">
                    <a:srgbClr val="000000">
                      <a:alpha val="30000"/>
                    </a:srgbClr>
                  </a:outerShdw>
                </a:effectLst>
              </a:rPr>
              <a:t>in regions hit with disasters</a:t>
            </a:r>
            <a:r>
              <a:rPr lang="en-US" dirty="0"/>
              <a:t>.</a:t>
            </a:r>
            <a:endParaRPr lang="fa-IR" dirty="0"/>
          </a:p>
        </p:txBody>
      </p:sp>
    </p:spTree>
    <p:extLst>
      <p:ext uri="{BB962C8B-B14F-4D97-AF65-F5344CB8AC3E}">
        <p14:creationId xmlns:p14="http://schemas.microsoft.com/office/powerpoint/2010/main" val="2462400020"/>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616" y="1052736"/>
            <a:ext cx="8424936" cy="4832092"/>
          </a:xfrm>
          <a:prstGeom prst="rect">
            <a:avLst/>
          </a:prstGeom>
        </p:spPr>
        <p:txBody>
          <a:bodyPr wrap="square">
            <a:spAutoFit/>
          </a:bodyPr>
          <a:lstStyle/>
          <a:p>
            <a:pPr algn="l"/>
            <a:r>
              <a:rPr 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rPr>
              <a:t>ENGINEERED </a:t>
            </a:r>
            <a:r>
              <a:rPr lang="en-US" sz="2800" dirty="0">
                <a:ln w="10160">
                  <a:solidFill>
                    <a:schemeClr val="accent1"/>
                  </a:solidFill>
                  <a:prstDash val="solid"/>
                </a:ln>
                <a:solidFill>
                  <a:srgbClr val="FFFFFF"/>
                </a:solidFill>
                <a:effectLst>
                  <a:outerShdw blurRad="38100" dist="32000" dir="5400000" algn="tl">
                    <a:srgbClr val="000000">
                      <a:alpha val="30000"/>
                    </a:srgbClr>
                  </a:outerShdw>
                </a:effectLst>
              </a:rPr>
              <a:t>FOR ENDURANCE</a:t>
            </a:r>
          </a:p>
          <a:p>
            <a:pPr algn="l"/>
            <a:endParaRPr lang="en-US" sz="2800" dirty="0" smtClean="0"/>
          </a:p>
          <a:p>
            <a:pPr algn="l"/>
            <a:r>
              <a:rPr lang="en-US" sz="2800" dirty="0" smtClean="0"/>
              <a:t>These </a:t>
            </a:r>
            <a:r>
              <a:rPr lang="en-US" sz="2800" dirty="0"/>
              <a:t>all aluminum and stainless steel construction trailers </a:t>
            </a:r>
            <a:r>
              <a:rPr lang="en-US" sz="2800" dirty="0" smtClean="0"/>
              <a:t>are designed </a:t>
            </a:r>
            <a:r>
              <a:rPr lang="en-US" sz="2800" dirty="0"/>
              <a:t>from by us to be durable on any road or sever </a:t>
            </a:r>
            <a:r>
              <a:rPr lang="en-US" sz="2800" dirty="0" smtClean="0"/>
              <a:t>weather condition.</a:t>
            </a:r>
          </a:p>
          <a:p>
            <a:pPr algn="l"/>
            <a:r>
              <a:rPr lang="en-US" sz="2800" dirty="0" smtClean="0"/>
              <a:t>Its </a:t>
            </a:r>
            <a:r>
              <a:rPr lang="en-US" sz="2800" dirty="0"/>
              <a:t>lightweight suspension is perfect for long travels </a:t>
            </a:r>
            <a:r>
              <a:rPr lang="en-US" sz="2800" dirty="0" smtClean="0"/>
              <a:t>or dirt </a:t>
            </a:r>
            <a:r>
              <a:rPr lang="en-US" sz="2800" dirty="0"/>
              <a:t>roads. Internal electronics are protected in a shock </a:t>
            </a:r>
            <a:r>
              <a:rPr lang="en-US" sz="2800" dirty="0" smtClean="0"/>
              <a:t>resistant weather </a:t>
            </a:r>
            <a:r>
              <a:rPr lang="en-US" sz="2800" dirty="0"/>
              <a:t>sealed cabinet. </a:t>
            </a:r>
            <a:endParaRPr lang="en-US" sz="2800" dirty="0" smtClean="0"/>
          </a:p>
          <a:p>
            <a:pPr algn="l"/>
            <a:r>
              <a:rPr lang="en-US" sz="2800" dirty="0" smtClean="0"/>
              <a:t>The </a:t>
            </a:r>
            <a:r>
              <a:rPr lang="en-US" sz="2800" dirty="0"/>
              <a:t>optional environmental </a:t>
            </a:r>
            <a:r>
              <a:rPr lang="en-US" sz="2800" dirty="0" smtClean="0"/>
              <a:t>temperature control </a:t>
            </a:r>
            <a:r>
              <a:rPr lang="en-US" sz="2800" dirty="0"/>
              <a:t>package allows the trailer to work in blazing hot or </a:t>
            </a:r>
            <a:r>
              <a:rPr lang="en-US" sz="2800" dirty="0" smtClean="0"/>
              <a:t>freezing temperatures </a:t>
            </a:r>
            <a:r>
              <a:rPr lang="en-US" sz="2800" dirty="0"/>
              <a:t>anywhere on the planet.</a:t>
            </a:r>
            <a:endParaRPr lang="fa-IR" sz="2800" dirty="0"/>
          </a:p>
        </p:txBody>
      </p:sp>
    </p:spTree>
    <p:extLst>
      <p:ext uri="{BB962C8B-B14F-4D97-AF65-F5344CB8AC3E}">
        <p14:creationId xmlns:p14="http://schemas.microsoft.com/office/powerpoint/2010/main" val="612369287"/>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324" y="64858"/>
            <a:ext cx="8568952" cy="667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721496" y="2636912"/>
            <a:ext cx="6098976" cy="352276"/>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3" name="Rectangle 2"/>
          <p:cNvSpPr/>
          <p:nvPr/>
        </p:nvSpPr>
        <p:spPr>
          <a:xfrm>
            <a:off x="283840" y="47030"/>
            <a:ext cx="8568952" cy="25720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4" name="Rectangle 3"/>
          <p:cNvSpPr/>
          <p:nvPr/>
        </p:nvSpPr>
        <p:spPr>
          <a:xfrm>
            <a:off x="3563888" y="2777976"/>
            <a:ext cx="3168352"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6" name="Rectangle 5"/>
          <p:cNvSpPr/>
          <p:nvPr/>
        </p:nvSpPr>
        <p:spPr>
          <a:xfrm>
            <a:off x="3563888" y="3015952"/>
            <a:ext cx="3168352" cy="15240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fa-IR"/>
          </a:p>
        </p:txBody>
      </p:sp>
      <p:sp>
        <p:nvSpPr>
          <p:cNvPr id="7" name="Rectangle 6"/>
          <p:cNvSpPr/>
          <p:nvPr/>
        </p:nvSpPr>
        <p:spPr>
          <a:xfrm rot="5400000">
            <a:off x="4807947" y="2068265"/>
            <a:ext cx="962225"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8" name="Rectangle 7"/>
          <p:cNvSpPr/>
          <p:nvPr/>
        </p:nvSpPr>
        <p:spPr>
          <a:xfrm rot="5400000">
            <a:off x="4807947" y="1220340"/>
            <a:ext cx="962225"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10" name="Rectangle 9"/>
          <p:cNvSpPr/>
          <p:nvPr/>
        </p:nvSpPr>
        <p:spPr>
          <a:xfrm rot="5400000" flipH="1">
            <a:off x="5206315" y="693401"/>
            <a:ext cx="165487" cy="5531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12" name="Rectangle 11"/>
          <p:cNvSpPr/>
          <p:nvPr/>
        </p:nvSpPr>
        <p:spPr>
          <a:xfrm>
            <a:off x="1724661" y="853527"/>
            <a:ext cx="7095811" cy="45719"/>
          </a:xfrm>
          <a:prstGeom prst="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fa-IR"/>
          </a:p>
        </p:txBody>
      </p:sp>
      <p:cxnSp>
        <p:nvCxnSpPr>
          <p:cNvPr id="14" name="Straight Arrow Connector 13"/>
          <p:cNvCxnSpPr/>
          <p:nvPr/>
        </p:nvCxnSpPr>
        <p:spPr>
          <a:xfrm>
            <a:off x="1979712" y="1264376"/>
            <a:ext cx="1584176" cy="136815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p:nvPr/>
        </p:nvCxnSpPr>
        <p:spPr>
          <a:xfrm>
            <a:off x="2444800" y="1250932"/>
            <a:ext cx="1584176" cy="136815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a:off x="2771800" y="1250932"/>
            <a:ext cx="1584176" cy="136815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p:nvPr/>
        </p:nvCxnSpPr>
        <p:spPr>
          <a:xfrm>
            <a:off x="3236888" y="1264376"/>
            <a:ext cx="1584176" cy="136815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p:nvPr/>
        </p:nvCxnSpPr>
        <p:spPr>
          <a:xfrm flipH="1">
            <a:off x="6372200" y="1306230"/>
            <a:ext cx="1944216" cy="128444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flipH="1">
            <a:off x="6896620" y="1306230"/>
            <a:ext cx="1944216" cy="128444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p:nvPr/>
        </p:nvCxnSpPr>
        <p:spPr>
          <a:xfrm flipH="1">
            <a:off x="5947208" y="1330302"/>
            <a:ext cx="1944216" cy="128444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p:nvPr/>
        </p:nvCxnSpPr>
        <p:spPr>
          <a:xfrm flipH="1">
            <a:off x="5611384" y="1250932"/>
            <a:ext cx="1944216" cy="128444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9160064"/>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260648"/>
            <a:ext cx="7344816"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Where else can this system be used?</a:t>
            </a:r>
            <a:endParaRPr lang="fa-IR"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DesignLine All-Electric Bus">
            <a:hlinkClick r:id="rId2" tooltip="DesignLine All-Electric Bu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994" y="1700808"/>
            <a:ext cx="2880320" cy="1716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221463" y="1060309"/>
            <a:ext cx="2016899" cy="523220"/>
          </a:xfrm>
          <a:prstGeom prst="rect">
            <a:avLst/>
          </a:prstGeom>
        </p:spPr>
        <p:txBody>
          <a:bodyPr wrap="none">
            <a:spAutoFit/>
          </a:bodyPr>
          <a:lstStyle/>
          <a:p>
            <a:r>
              <a:rPr lang="en-US" sz="2800" dirty="0" smtClean="0"/>
              <a:t>Electric </a:t>
            </a:r>
            <a:r>
              <a:rPr lang="en-US" sz="2800" dirty="0"/>
              <a:t>bus</a:t>
            </a:r>
            <a:endParaRPr lang="fa-IR" sz="2800" dirty="0"/>
          </a:p>
        </p:txBody>
      </p:sp>
      <p:sp>
        <p:nvSpPr>
          <p:cNvPr id="4" name="Rectangle 3"/>
          <p:cNvSpPr/>
          <p:nvPr/>
        </p:nvSpPr>
        <p:spPr>
          <a:xfrm>
            <a:off x="4517504" y="1060309"/>
            <a:ext cx="3688830" cy="523220"/>
          </a:xfrm>
          <a:prstGeom prst="rect">
            <a:avLst/>
          </a:prstGeom>
        </p:spPr>
        <p:txBody>
          <a:bodyPr wrap="none">
            <a:spAutoFit/>
          </a:bodyPr>
          <a:lstStyle/>
          <a:p>
            <a:r>
              <a:rPr lang="en-US" sz="2800" dirty="0" smtClean="0"/>
              <a:t>Solar and electric boat</a:t>
            </a:r>
            <a:endParaRPr lang="fa-IR" sz="28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3767" y="1709961"/>
            <a:ext cx="2736303" cy="1749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019563" y="3613666"/>
            <a:ext cx="2613216" cy="523220"/>
          </a:xfrm>
          <a:prstGeom prst="rect">
            <a:avLst/>
          </a:prstGeom>
        </p:spPr>
        <p:txBody>
          <a:bodyPr wrap="none">
            <a:spAutoFit/>
          </a:bodyPr>
          <a:lstStyle/>
          <a:p>
            <a:pPr algn="ctr"/>
            <a:r>
              <a:rPr lang="en-US" sz="2800" dirty="0" smtClean="0"/>
              <a:t>Electric </a:t>
            </a:r>
            <a:r>
              <a:rPr lang="en-US" sz="2800" dirty="0"/>
              <a:t>camion</a:t>
            </a:r>
            <a:endParaRPr lang="fa-IR" sz="2800" dirty="0"/>
          </a:p>
        </p:txBody>
      </p:sp>
      <p:pic>
        <p:nvPicPr>
          <p:cNvPr id="1029" name="Picture 5" descr="Smith electric vehicles News - Autoblo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6011" y="4296469"/>
            <a:ext cx="2880320" cy="1872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3767" y="4296469"/>
            <a:ext cx="2736303"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573610" y="3637240"/>
            <a:ext cx="1632178" cy="523220"/>
          </a:xfrm>
          <a:prstGeom prst="rect">
            <a:avLst/>
          </a:prstGeom>
        </p:spPr>
        <p:txBody>
          <a:bodyPr wrap="none">
            <a:spAutoFit/>
          </a:bodyPr>
          <a:lstStyle/>
          <a:p>
            <a:pPr algn="ctr"/>
            <a:r>
              <a:rPr lang="en-US" sz="2800" b="1" dirty="0"/>
              <a:t>Caravan</a:t>
            </a:r>
            <a:r>
              <a:rPr lang="en-US" sz="2800" dirty="0"/>
              <a:t> </a:t>
            </a:r>
            <a:endParaRPr lang="fa-IR" sz="2800" dirty="0"/>
          </a:p>
        </p:txBody>
      </p:sp>
    </p:spTree>
    <p:extLst>
      <p:ext uri="{BB962C8B-B14F-4D97-AF65-F5344CB8AC3E}">
        <p14:creationId xmlns:p14="http://schemas.microsoft.com/office/powerpoint/2010/main" val="1536177829"/>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32" y="0"/>
            <a:ext cx="9649072" cy="6858000"/>
          </a:xfrm>
        </p:spPr>
        <p:style>
          <a:lnRef idx="1">
            <a:schemeClr val="accent1"/>
          </a:lnRef>
          <a:fillRef idx="3">
            <a:schemeClr val="accent1"/>
          </a:fillRef>
          <a:effectRef idx="2">
            <a:schemeClr val="accent1"/>
          </a:effectRef>
          <a:fontRef idx="minor">
            <a:schemeClr val="lt1"/>
          </a:fontRef>
        </p:style>
        <p:txBody>
          <a:bodyPr>
            <a:normAutofit/>
            <a:scene3d>
              <a:camera prst="orthographicFront"/>
              <a:lightRig rig="soft" dir="t">
                <a:rot lat="0" lon="0" rev="10800000"/>
              </a:lightRig>
            </a:scene3d>
            <a:sp3d>
              <a:bevelT w="27940" h="12700"/>
              <a:contourClr>
                <a:srgbClr val="DDDDDD"/>
              </a:contourClr>
            </a:sp3d>
          </a:bodyPr>
          <a:lstStyle/>
          <a:p>
            <a:r>
              <a:rPr lang="en-US" sz="8000" spc="150" dirty="0" smtClean="0">
                <a:ln w="11430"/>
                <a:solidFill>
                  <a:srgbClr val="F8F8F8"/>
                </a:solidFill>
                <a:effectLst>
                  <a:outerShdw blurRad="25400" algn="tl" rotWithShape="0">
                    <a:srgbClr val="000000">
                      <a:alpha val="43000"/>
                    </a:srgbClr>
                  </a:outerShdw>
                </a:effectLst>
              </a:rPr>
              <a:t/>
            </a:r>
            <a:br>
              <a:rPr lang="en-US" sz="8000" spc="150" dirty="0" smtClean="0">
                <a:ln w="11430"/>
                <a:solidFill>
                  <a:srgbClr val="F8F8F8"/>
                </a:solidFill>
                <a:effectLst>
                  <a:outerShdw blurRad="25400" algn="tl" rotWithShape="0">
                    <a:srgbClr val="000000">
                      <a:alpha val="43000"/>
                    </a:srgbClr>
                  </a:outerShdw>
                </a:effectLst>
              </a:rPr>
            </a:br>
            <a:endParaRPr lang="fa-IR" sz="2400" spc="150" dirty="0">
              <a:ln w="11430"/>
              <a:solidFill>
                <a:srgbClr val="F8F8F8"/>
              </a:solidFill>
              <a:effectLst>
                <a:outerShdw blurRad="25400" algn="tl" rotWithShape="0">
                  <a:srgbClr val="000000">
                    <a:alpha val="43000"/>
                  </a:srgbClr>
                </a:outerShdw>
              </a:effectLst>
            </a:endParaRPr>
          </a:p>
        </p:txBody>
      </p:sp>
      <p:pic>
        <p:nvPicPr>
          <p:cNvPr id="4" name="Picture 3" descr="C:\Users\Paband\Desktop\506_pheonix_wings_02_by_tigers_stock-d50ygf8.png"/>
          <p:cNvPicPr/>
          <p:nvPr/>
        </p:nvPicPr>
        <p:blipFill rotWithShape="1">
          <a:blip r:embed="rId2">
            <a:extLst>
              <a:ext uri="{BEBA8EAE-BF5A-486C-A8C5-ECC9F3942E4B}">
                <a14:imgProps xmlns:a14="http://schemas.microsoft.com/office/drawing/2010/main">
                  <a14:imgLayer r:embed="rId3">
                    <a14:imgEffect>
                      <a14:backgroundRemoval t="4173" b="89496" l="1000" r="100000">
                        <a14:foregroundMark x1="85667" y1="4748" x2="49333" y2="43597"/>
                        <a14:foregroundMark x1="49333" y1="43597" x2="21000" y2="4173"/>
                        <a14:foregroundMark x1="99556" y1="33525" x2="66444" y2="89496"/>
                        <a14:foregroundMark x1="1444" y1="35108" x2="30111" y2="89209"/>
                      </a14:backgroundRemoval>
                    </a14:imgEffect>
                  </a14:imgLayer>
                </a14:imgProps>
              </a:ext>
              <a:ext uri="{28A0092B-C50C-407E-A947-70E740481C1C}">
                <a14:useLocalDpi xmlns:a14="http://schemas.microsoft.com/office/drawing/2010/main" val="0"/>
              </a:ext>
            </a:extLst>
          </a:blip>
          <a:srcRect/>
          <a:stretch/>
        </p:blipFill>
        <p:spPr bwMode="auto">
          <a:xfrm>
            <a:off x="179512" y="332656"/>
            <a:ext cx="8856984" cy="4752489"/>
          </a:xfrm>
          <a:prstGeom prst="rect">
            <a:avLst/>
          </a:prstGeom>
          <a:noFill/>
          <a:ln>
            <a:noFill/>
          </a:ln>
        </p:spPr>
      </p:pic>
      <p:pic>
        <p:nvPicPr>
          <p:cNvPr id="6" name="Picture 5" descr="Abstract Sun - 1920x1200"/>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411760" y="2464059"/>
            <a:ext cx="4680520" cy="2837667"/>
          </a:xfrm>
          <a:prstGeom prst="rect">
            <a:avLst/>
          </a:prstGeom>
          <a:noFill/>
          <a:ln>
            <a:noFill/>
          </a:ln>
        </p:spPr>
      </p:pic>
      <p:sp>
        <p:nvSpPr>
          <p:cNvPr id="5" name="Rectangle 4"/>
          <p:cNvSpPr/>
          <p:nvPr/>
        </p:nvSpPr>
        <p:spPr>
          <a:xfrm>
            <a:off x="-378550" y="5085145"/>
            <a:ext cx="9973108" cy="110799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sz="6600" b="1" spc="300" dirty="0" smtClean="0">
                <a:ln w="11430" cmpd="sng">
                  <a:solidFill>
                    <a:srgbClr val="CEB966">
                      <a:tint val="10000"/>
                    </a:srgbClr>
                  </a:solidFill>
                  <a:prstDash val="solid"/>
                  <a:miter lim="800000"/>
                </a:ln>
                <a:gradFill>
                  <a:gsLst>
                    <a:gs pos="10000">
                      <a:srgbClr val="CEB966">
                        <a:tint val="83000"/>
                        <a:shade val="100000"/>
                        <a:satMod val="200000"/>
                      </a:srgbClr>
                    </a:gs>
                    <a:gs pos="75000">
                      <a:srgbClr val="CEB966">
                        <a:tint val="100000"/>
                        <a:shade val="50000"/>
                        <a:satMod val="150000"/>
                      </a:srgbClr>
                    </a:gs>
                  </a:gsLst>
                  <a:lin ang="5400000"/>
                </a:gradFill>
                <a:effectLst>
                  <a:glow rad="45500">
                    <a:srgbClr val="CEB966">
                      <a:satMod val="220000"/>
                      <a:alpha val="35000"/>
                    </a:srgbClr>
                  </a:glow>
                </a:effectLst>
              </a:rPr>
              <a:t>THANK YOU</a:t>
            </a:r>
            <a:endParaRPr lang="fa-IR" sz="6600" dirty="0"/>
          </a:p>
        </p:txBody>
      </p:sp>
    </p:spTree>
    <p:extLst>
      <p:ext uri="{BB962C8B-B14F-4D97-AF65-F5344CB8AC3E}">
        <p14:creationId xmlns:p14="http://schemas.microsoft.com/office/powerpoint/2010/main" val="1201284549"/>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764704"/>
            <a:ext cx="7848872" cy="5816977"/>
          </a:xfrm>
          <a:prstGeom prst="rect">
            <a:avLst/>
          </a:prstGeom>
        </p:spPr>
        <p:txBody>
          <a:bodyPr wrap="square">
            <a:spAutoFit/>
          </a:bodyPr>
          <a:lstStyle/>
          <a:p>
            <a:pPr algn="l"/>
            <a:r>
              <a:rPr lang="en-US" sz="2800" dirty="0"/>
              <a:t>The only problem is that there's only 1.5 square meter of solar cells on the car's roof. That's definitely not enough to power a car. </a:t>
            </a:r>
          </a:p>
          <a:p>
            <a:pPr algn="l"/>
            <a:r>
              <a:rPr lang="en-US" sz="2800" dirty="0"/>
              <a:t>C</a:t>
            </a:r>
            <a:r>
              <a:rPr lang="en-US" sz="2800" dirty="0" smtClean="0"/>
              <a:t>ar </a:t>
            </a:r>
            <a:r>
              <a:rPr lang="en-US" sz="2800" dirty="0"/>
              <a:t>manufacturers have </a:t>
            </a:r>
            <a:r>
              <a:rPr lang="en-US" sz="2800" dirty="0" smtClean="0"/>
              <a:t>already considered </a:t>
            </a:r>
            <a:r>
              <a:rPr lang="en-US" sz="2800" dirty="0"/>
              <a:t>at the subject—most notably, Toyota for its Prius, and all German carmakers for their most expensive sedans. They offer the option of a solar panel built into the roof, but it's only for </a:t>
            </a:r>
            <a:r>
              <a:rPr lang="fa-IR" sz="2800" dirty="0" smtClean="0"/>
              <a:t>        </a:t>
            </a:r>
            <a:r>
              <a:rPr lang="en-US" sz="2800" dirty="0" smtClean="0"/>
              <a:t>cooling </a:t>
            </a:r>
            <a:r>
              <a:rPr lang="en-US" sz="2800" dirty="0"/>
              <a:t>the </a:t>
            </a:r>
            <a:r>
              <a:rPr lang="en-US" sz="2800" dirty="0" smtClean="0"/>
              <a:t>car </a:t>
            </a:r>
            <a:r>
              <a:rPr lang="en-US" sz="2800" dirty="0"/>
              <a:t>when parked under the </a:t>
            </a:r>
            <a:r>
              <a:rPr lang="en-US" sz="2800" dirty="0" smtClean="0"/>
              <a:t>sun.</a:t>
            </a:r>
          </a:p>
          <a:p>
            <a:pPr algn="l"/>
            <a:endParaRPr lang="en-US" sz="2800" dirty="0" smtClean="0"/>
          </a:p>
          <a:p>
            <a:pPr algn="ctr" rtl="0"/>
            <a:r>
              <a:rPr lang="en-US" sz="3600" dirty="0" smtClean="0">
                <a:solidFill>
                  <a:srgbClr val="FFC000"/>
                </a:solidFill>
              </a:rPr>
              <a:t>Still </a:t>
            </a:r>
            <a:r>
              <a:rPr lang="en-US" sz="3600" dirty="0">
                <a:solidFill>
                  <a:srgbClr val="FFC000"/>
                </a:solidFill>
              </a:rPr>
              <a:t>good, but more is </a:t>
            </a:r>
            <a:r>
              <a:rPr lang="en-US" sz="3600" dirty="0" smtClean="0">
                <a:solidFill>
                  <a:srgbClr val="FFC000"/>
                </a:solidFill>
              </a:rPr>
              <a:t>needed</a:t>
            </a:r>
          </a:p>
          <a:p>
            <a:pPr algn="l" rtl="0"/>
            <a:endParaRPr lang="en-US" sz="2800" dirty="0">
              <a:solidFill>
                <a:srgbClr val="FFC000"/>
              </a:solidFill>
            </a:endParaRPr>
          </a:p>
          <a:p>
            <a:pPr algn="l" rtl="0"/>
            <a:endParaRPr lang="en-US" sz="2800" dirty="0" smtClean="0">
              <a:solidFill>
                <a:srgbClr val="FFC000"/>
              </a:solidFill>
            </a:endParaRPr>
          </a:p>
        </p:txBody>
      </p:sp>
    </p:spTree>
    <p:extLst>
      <p:ext uri="{BB962C8B-B14F-4D97-AF65-F5344CB8AC3E}">
        <p14:creationId xmlns:p14="http://schemas.microsoft.com/office/powerpoint/2010/main" val="2213309632"/>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8912" y="733246"/>
            <a:ext cx="7848872" cy="6124754"/>
          </a:xfrm>
          <a:prstGeom prst="rect">
            <a:avLst/>
          </a:prstGeom>
        </p:spPr>
        <p:txBody>
          <a:bodyPr wrap="square">
            <a:spAutoFit/>
          </a:bodyPr>
          <a:lstStyle/>
          <a:p>
            <a:pPr algn="l" rtl="0"/>
            <a:r>
              <a:rPr lang="en-US" sz="2800" dirty="0" smtClean="0"/>
              <a:t>So I </a:t>
            </a:r>
            <a:r>
              <a:rPr lang="en-US" sz="2800" dirty="0"/>
              <a:t>developed</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ANGEL </a:t>
            </a:r>
            <a:r>
              <a:rPr lang="en-US" sz="2800" dirty="0"/>
              <a:t>fitted with a Fresnel lens on its top with robotic arms, to direct sunlight to the solar cells of the car parked </a:t>
            </a:r>
            <a:r>
              <a:rPr lang="en-US" sz="2800" dirty="0" smtClean="0"/>
              <a:t>below </a:t>
            </a:r>
          </a:p>
          <a:p>
            <a:pPr algn="l" rtl="0"/>
            <a:r>
              <a:rPr lang="en-US" sz="2800" dirty="0"/>
              <a:t>That's impressive and critically it's enough to fully charge the </a:t>
            </a:r>
            <a:r>
              <a:rPr lang="en-US" sz="2800" dirty="0" smtClean="0"/>
              <a:t>battery of all kind of EV with zero </a:t>
            </a:r>
            <a:r>
              <a:rPr lang="en-US" sz="2800" dirty="0"/>
              <a:t>emission driving, all courtesy of the </a:t>
            </a:r>
            <a:r>
              <a:rPr lang="en-US" sz="2800" dirty="0" smtClean="0"/>
              <a:t>sun.</a:t>
            </a:r>
          </a:p>
          <a:p>
            <a:pPr algn="l" rtl="0"/>
            <a:r>
              <a:rPr lang="en-US" sz="2800" dirty="0" smtClean="0"/>
              <a:t>Increased </a:t>
            </a:r>
            <a:r>
              <a:rPr lang="en-US" sz="2800" dirty="0"/>
              <a:t>wear on the </a:t>
            </a:r>
            <a:r>
              <a:rPr lang="en-US" sz="2800" dirty="0" smtClean="0"/>
              <a:t>cells efficiency may </a:t>
            </a:r>
            <a:r>
              <a:rPr lang="en-US" sz="2800" dirty="0"/>
              <a:t>be an issue, and so is </a:t>
            </a:r>
            <a:r>
              <a:rPr lang="en-US" sz="2800" dirty="0" smtClean="0"/>
              <a:t>heat / for avoid extra heating      I use anti IR and UV coated especial lens            </a:t>
            </a:r>
            <a:r>
              <a:rPr lang="fa-IR" sz="2800" dirty="0" smtClean="0"/>
              <a:t>  </a:t>
            </a:r>
            <a:r>
              <a:rPr lang="en-US" sz="2800" dirty="0" smtClean="0"/>
              <a:t>I simply </a:t>
            </a:r>
            <a:r>
              <a:rPr lang="fa-IR" sz="2800" i="1" dirty="0" smtClean="0"/>
              <a:t>using</a:t>
            </a:r>
            <a:r>
              <a:rPr lang="fa-IR" sz="2800" dirty="0" smtClean="0"/>
              <a:t> a </a:t>
            </a:r>
            <a:r>
              <a:rPr lang="en-US" sz="2800" dirty="0" smtClean="0"/>
              <a:t>IR</a:t>
            </a:r>
            <a:r>
              <a:rPr lang="fa-IR" sz="2800" dirty="0" smtClean="0"/>
              <a:t> </a:t>
            </a:r>
            <a:r>
              <a:rPr lang="fa-IR" sz="2800" dirty="0"/>
              <a:t>filter on a </a:t>
            </a:r>
            <a:r>
              <a:rPr lang="fa-IR" sz="2800" i="1" dirty="0"/>
              <a:t>lens</a:t>
            </a:r>
            <a:r>
              <a:rPr lang="fa-IR" sz="2800" dirty="0"/>
              <a:t> </a:t>
            </a:r>
            <a:endParaRPr lang="fa-IR" sz="2800" dirty="0" smtClean="0"/>
          </a:p>
          <a:p>
            <a:pPr algn="l" rtl="0"/>
            <a:r>
              <a:rPr lang="en-US" sz="2800" dirty="0"/>
              <a:t/>
            </a:r>
            <a:br>
              <a:rPr lang="en-US" sz="2800" dirty="0"/>
            </a:br>
            <a:r>
              <a:rPr lang="en-US" sz="2800" dirty="0"/>
              <a:t/>
            </a:r>
            <a:br>
              <a:rPr lang="en-US" sz="2800" dirty="0"/>
            </a:br>
            <a:endParaRPr lang="fa-IR" sz="2800" dirty="0"/>
          </a:p>
        </p:txBody>
      </p:sp>
    </p:spTree>
    <p:extLst>
      <p:ext uri="{BB962C8B-B14F-4D97-AF65-F5344CB8AC3E}">
        <p14:creationId xmlns:p14="http://schemas.microsoft.com/office/powerpoint/2010/main" val="2905182707"/>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92696"/>
            <a:ext cx="7704856" cy="6124754"/>
          </a:xfrm>
          <a:prstGeom prst="rect">
            <a:avLst/>
          </a:prstGeom>
        </p:spPr>
        <p:txBody>
          <a:bodyPr wrap="square">
            <a:spAutoFit/>
          </a:bodyPr>
          <a:lstStyle/>
          <a:p>
            <a:pPr algn="l"/>
            <a:r>
              <a:rPr lang="en-US" sz="2800" dirty="0" smtClean="0"/>
              <a:t>The bass solar </a:t>
            </a:r>
            <a:r>
              <a:rPr lang="en-US" sz="2800" dirty="0"/>
              <a:t>cells </a:t>
            </a:r>
            <a:r>
              <a:rPr lang="en-US" sz="2800" dirty="0" smtClean="0"/>
              <a:t>is </a:t>
            </a:r>
            <a:r>
              <a:rPr lang="en-US" sz="2800" dirty="0" err="1"/>
              <a:t>SunPower’s</a:t>
            </a:r>
            <a:r>
              <a:rPr lang="en-US" sz="2800" dirty="0"/>
              <a:t> </a:t>
            </a:r>
            <a:r>
              <a:rPr lang="en-US" sz="2800" dirty="0" smtClean="0"/>
              <a:t> X21 </a:t>
            </a:r>
            <a:r>
              <a:rPr lang="en-US" sz="2800" dirty="0"/>
              <a:t>solar </a:t>
            </a:r>
            <a:r>
              <a:rPr lang="en-US" sz="2800" dirty="0" smtClean="0"/>
              <a:t>cells.</a:t>
            </a:r>
          </a:p>
          <a:p>
            <a:pPr algn="l"/>
            <a:r>
              <a:rPr lang="en-US" sz="2800" dirty="0" smtClean="0"/>
              <a:t>On </a:t>
            </a:r>
            <a:r>
              <a:rPr lang="en-US" sz="2800" dirty="0"/>
              <a:t>1.5 square meters, for a power capacity of </a:t>
            </a:r>
            <a:r>
              <a:rPr lang="fa-IR" sz="2800" dirty="0" smtClean="0"/>
              <a:t> </a:t>
            </a:r>
            <a:r>
              <a:rPr lang="en-US" sz="2800" dirty="0" smtClean="0"/>
              <a:t>300-350  watts </a:t>
            </a:r>
            <a:r>
              <a:rPr lang="en-US" sz="2800" dirty="0"/>
              <a:t>in normal </a:t>
            </a:r>
            <a:r>
              <a:rPr lang="en-US" sz="2800" dirty="0" smtClean="0"/>
              <a:t>sun and 2.5 KW/H</a:t>
            </a:r>
          </a:p>
          <a:p>
            <a:pPr algn="l"/>
            <a:r>
              <a:rPr lang="en-US" sz="2800" dirty="0" smtClean="0"/>
              <a:t>In concentrated suns / and dual axes sun-tracking </a:t>
            </a:r>
            <a:r>
              <a:rPr lang="en-US" sz="2800" dirty="0"/>
              <a:t>technology that together allow for more electricity generation from the Highly efficient  </a:t>
            </a:r>
            <a:r>
              <a:rPr lang="en-US" sz="2800" dirty="0" smtClean="0"/>
              <a:t>X21 </a:t>
            </a:r>
            <a:r>
              <a:rPr lang="en-US" sz="2800" dirty="0" err="1"/>
              <a:t>SunPower’s</a:t>
            </a:r>
            <a:r>
              <a:rPr lang="en-US" sz="2800" dirty="0"/>
              <a:t>  </a:t>
            </a:r>
            <a:r>
              <a:rPr lang="en-US" sz="2800" dirty="0" smtClean="0"/>
              <a:t>solar </a:t>
            </a:r>
            <a:r>
              <a:rPr lang="en-US" sz="2800" dirty="0"/>
              <a:t>cell</a:t>
            </a:r>
            <a:r>
              <a:rPr lang="en-US" sz="2800" dirty="0" smtClean="0"/>
              <a:t>.</a:t>
            </a:r>
            <a:r>
              <a:rPr lang="en-US" sz="2800" dirty="0"/>
              <a:t/>
            </a:r>
            <a:br>
              <a:rPr lang="en-US" sz="2800" dirty="0"/>
            </a:br>
            <a:r>
              <a:rPr lang="en-US" sz="2800" dirty="0"/>
              <a:t>By </a:t>
            </a:r>
            <a:r>
              <a:rPr lang="en-US" sz="2800" dirty="0" smtClean="0"/>
              <a:t>using </a:t>
            </a:r>
            <a:r>
              <a:rPr lang="en-US" sz="2800" dirty="0"/>
              <a:t>renewable power</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ANGEL </a:t>
            </a:r>
            <a:r>
              <a:rPr lang="en-US" sz="2800" dirty="0"/>
              <a:t>Concept is estimated to reduce the annual greenhouse gas emissions (GHG) from a typical owner by </a:t>
            </a:r>
            <a:r>
              <a:rPr lang="en-US" sz="2800" dirty="0" smtClean="0"/>
              <a:t>10 </a:t>
            </a:r>
            <a:r>
              <a:rPr lang="en-US" sz="2800" dirty="0"/>
              <a:t>metric tons</a:t>
            </a:r>
            <a:r>
              <a:rPr lang="en-US" sz="2800" dirty="0" smtClean="0"/>
              <a:t>.”</a:t>
            </a:r>
          </a:p>
          <a:p>
            <a:pPr algn="l"/>
            <a:r>
              <a:rPr lang="en-US" sz="2800" dirty="0"/>
              <a:t/>
            </a:r>
            <a:br>
              <a:rPr lang="en-US" sz="2800" dirty="0"/>
            </a:br>
            <a:endParaRPr lang="fa-IR" sz="2800" dirty="0"/>
          </a:p>
        </p:txBody>
      </p:sp>
    </p:spTree>
    <p:extLst>
      <p:ext uri="{BB962C8B-B14F-4D97-AF65-F5344CB8AC3E}">
        <p14:creationId xmlns:p14="http://schemas.microsoft.com/office/powerpoint/2010/main" val="1012215018"/>
      </p:ext>
    </p:extLst>
  </p:cSld>
  <p:clrMapOvr>
    <a:masterClrMapping/>
  </p:clrMapOvr>
  <mc:AlternateContent xmlns:mc="http://schemas.openxmlformats.org/markup-compatibility/2006" xmlns:p14="http://schemas.microsoft.com/office/powerpoint/2010/main">
    <mc:Choice Requires="p14">
      <p:transition spd="slow" p14:dur="1500" advTm="5000">
        <p:checker/>
      </p:transition>
    </mc:Choice>
    <mc:Fallback xmlns="">
      <p:transition spd="slow" advTm="5000">
        <p:checker/>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2061</TotalTime>
  <Words>2520</Words>
  <Application>Microsoft Office PowerPoint</Application>
  <PresentationFormat>On-screen Show (4:3)</PresentationFormat>
  <Paragraphs>357</Paragraphs>
  <Slides>67</Slides>
  <Notes>2</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Apex</vt:lpstr>
      <vt:lpstr> CAN YOU DESIGN THE FUTURE ?  </vt:lpstr>
      <vt:lpstr>Innovation by   FAZEL PAVAND</vt:lpstr>
      <vt:lpstr>Compact and high efficiency car rooftop concentration photovoltaic for electric vehicle and other places we need energy.  </vt:lpstr>
      <vt:lpstr>I simply name it  ANGEL</vt:lpstr>
      <vt:lpstr>PowerPoint Presentation</vt:lpstr>
      <vt:lpstr>Why I innovated ANGEL</vt:lpstr>
      <vt:lpstr>PowerPoint Presentation</vt:lpstr>
      <vt:lpstr>PowerPoint Presentation</vt:lpstr>
      <vt:lpstr>PowerPoint Presentation</vt:lpstr>
      <vt:lpstr>PowerPoint Presentation</vt:lpstr>
      <vt:lpstr>PowerPoint Presentation</vt:lpstr>
      <vt:lpstr>ANGEL  save annually 900 $ cost of gasoline  / 400 $ cost of electric for each  vehicle and give independent to driver from the grid </vt:lpstr>
      <vt:lpstr>Electricity Costs for Charging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Innovation in innovation</vt:lpstr>
      <vt:lpstr>PowerPoint Presentation</vt:lpstr>
      <vt:lpstr>PowerPoint Presentation</vt:lpstr>
      <vt:lpstr>The IR and UV wavelengths are stripped out before the visible light is sent into the cell.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one more thing….</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Paband</dc:creator>
  <cp:lastModifiedBy>pavand</cp:lastModifiedBy>
  <cp:revision>297</cp:revision>
  <dcterms:created xsi:type="dcterms:W3CDTF">2014-05-09T15:25:58Z</dcterms:created>
  <dcterms:modified xsi:type="dcterms:W3CDTF">2014-06-05T07:03:30Z</dcterms:modified>
</cp:coreProperties>
</file>